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4" r:id="rId2"/>
    <p:sldId id="270" r:id="rId3"/>
    <p:sldId id="266" r:id="rId4"/>
    <p:sldId id="267" r:id="rId5"/>
    <p:sldId id="268" r:id="rId6"/>
    <p:sldId id="269" r:id="rId7"/>
    <p:sldId id="271" r:id="rId8"/>
  </p:sldIdLst>
  <p:sldSz cx="9144000" cy="6858000" type="screen4x3"/>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33" autoAdjust="0"/>
    <p:restoredTop sz="93825" autoAdjust="0"/>
  </p:normalViewPr>
  <p:slideViewPr>
    <p:cSldViewPr>
      <p:cViewPr varScale="1">
        <p:scale>
          <a:sx n="63" d="100"/>
          <a:sy n="63" d="100"/>
        </p:scale>
        <p:origin x="1368" y="78"/>
      </p:cViewPr>
      <p:guideLst>
        <p:guide orient="horz" pos="406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44256;&#50577;&#51060;%202018\&#45436;&#47928;\Paper\revision\&#53685;&#44228;%202020.02.10-&#49688;&#51221;1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분리균주수!$D$26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Sheet1!$B$35:$B$44</c:f>
                <c:numCache>
                  <c:formatCode>General</c:formatCode>
                  <c:ptCount val="10"/>
                  <c:pt idx="0">
                    <c:v>0.35610000000000003</c:v>
                  </c:pt>
                  <c:pt idx="1">
                    <c:v>0.23330000000000006</c:v>
                  </c:pt>
                  <c:pt idx="2">
                    <c:v>0.23330000000000006</c:v>
                  </c:pt>
                  <c:pt idx="3">
                    <c:v>0.34499999999999997</c:v>
                  </c:pt>
                  <c:pt idx="4">
                    <c:v>0.27840000000000009</c:v>
                  </c:pt>
                  <c:pt idx="5">
                    <c:v>0.31290000000000007</c:v>
                  </c:pt>
                  <c:pt idx="6">
                    <c:v>0.3085</c:v>
                  </c:pt>
                  <c:pt idx="7">
                    <c:v>0.3085</c:v>
                  </c:pt>
                  <c:pt idx="8">
                    <c:v>0.34499999999999997</c:v>
                  </c:pt>
                  <c:pt idx="9">
                    <c:v>0.3085</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분리균주수!$C$27:$C$36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분리균주수!$D$27:$D$36</c:f>
              <c:numCache>
                <c:formatCode>0.00%</c:formatCode>
                <c:ptCount val="10"/>
                <c:pt idx="0">
                  <c:v>0.2</c:v>
                </c:pt>
                <c:pt idx="1">
                  <c:v>0.7</c:v>
                </c:pt>
                <c:pt idx="2">
                  <c:v>0.7</c:v>
                </c:pt>
                <c:pt idx="3">
                  <c:v>0.1</c:v>
                </c:pt>
                <c:pt idx="4">
                  <c:v>0.6</c:v>
                </c:pt>
                <c:pt idx="5">
                  <c:v>0.5</c:v>
                </c:pt>
                <c:pt idx="6">
                  <c:v>0</c:v>
                </c:pt>
                <c:pt idx="7">
                  <c:v>0</c:v>
                </c:pt>
                <c:pt idx="8">
                  <c:v>0.1</c:v>
                </c:pt>
                <c:pt idx="9">
                  <c:v>0</c:v>
                </c:pt>
              </c:numCache>
            </c:numRef>
          </c:val>
          <c:extLst>
            <c:ext xmlns:c16="http://schemas.microsoft.com/office/drawing/2014/chart" uri="{C3380CC4-5D6E-409C-BE32-E72D297353CC}">
              <c16:uniqueId val="{00000000-DC5C-4A62-BBFF-BF5D57E8A54F}"/>
            </c:ext>
          </c:extLst>
        </c:ser>
        <c:ser>
          <c:idx val="1"/>
          <c:order val="1"/>
          <c:tx>
            <c:strRef>
              <c:f>분리균주수!$E$26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Sheet1!$D$35:$D$44</c:f>
                <c:numCache>
                  <c:formatCode>General</c:formatCode>
                  <c:ptCount val="10"/>
                  <c:pt idx="0">
                    <c:v>0.17311564705882354</c:v>
                  </c:pt>
                  <c:pt idx="1">
                    <c:v>0.13589288235294117</c:v>
                  </c:pt>
                  <c:pt idx="2">
                    <c:v>0.10881158823529413</c:v>
                  </c:pt>
                  <c:pt idx="3">
                    <c:v>0.13791647058823531</c:v>
                  </c:pt>
                  <c:pt idx="4">
                    <c:v>0.16526370588235295</c:v>
                  </c:pt>
                  <c:pt idx="5">
                    <c:v>0.18064535294117645</c:v>
                  </c:pt>
                  <c:pt idx="6">
                    <c:v>0.15679794117647058</c:v>
                  </c:pt>
                  <c:pt idx="7">
                    <c:v>0.15675294117647057</c:v>
                  </c:pt>
                  <c:pt idx="8">
                    <c:v>0.14849370588235294</c:v>
                  </c:pt>
                  <c:pt idx="9">
                    <c:v>0.14849370588235294</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분리균주수!$C$27:$C$36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분리균주수!$E$27:$E$36</c:f>
              <c:numCache>
                <c:formatCode>0.00%</c:formatCode>
                <c:ptCount val="10"/>
                <c:pt idx="0">
                  <c:v>0.20588235294117646</c:v>
                </c:pt>
                <c:pt idx="1">
                  <c:v>0.73529411764705888</c:v>
                </c:pt>
                <c:pt idx="2">
                  <c:v>0.82352941176470584</c:v>
                </c:pt>
                <c:pt idx="3">
                  <c:v>5.8823529411764705E-2</c:v>
                </c:pt>
                <c:pt idx="4">
                  <c:v>0.58823529411764708</c:v>
                </c:pt>
                <c:pt idx="5">
                  <c:v>0.29411764705882354</c:v>
                </c:pt>
                <c:pt idx="6">
                  <c:v>0.11764705882352941</c:v>
                </c:pt>
                <c:pt idx="7">
                  <c:v>0.11764705882352941</c:v>
                </c:pt>
                <c:pt idx="8">
                  <c:v>8.8235294117647065E-2</c:v>
                </c:pt>
                <c:pt idx="9">
                  <c:v>8.8235294117647065E-2</c:v>
                </c:pt>
              </c:numCache>
            </c:numRef>
          </c:val>
          <c:extLst>
            <c:ext xmlns:c16="http://schemas.microsoft.com/office/drawing/2014/chart" uri="{C3380CC4-5D6E-409C-BE32-E72D297353CC}">
              <c16:uniqueId val="{00000001-DC5C-4A62-BBFF-BF5D57E8A54F}"/>
            </c:ext>
          </c:extLst>
        </c:ser>
        <c:ser>
          <c:idx val="2"/>
          <c:order val="2"/>
          <c:tx>
            <c:strRef>
              <c:f>분리균주수!$F$26</c:f>
              <c:strCache>
                <c:ptCount val="1"/>
                <c:pt idx="0">
                  <c:v>Veterinary staff</c:v>
                </c:pt>
              </c:strCache>
            </c:strRef>
          </c:tx>
          <c:spPr>
            <a:pattFill prst="pct50">
              <a:fgClr>
                <a:schemeClr val="bg1">
                  <a:lumMod val="65000"/>
                </a:schemeClr>
              </a:fgClr>
              <a:bgClr>
                <a:schemeClr val="bg1"/>
              </a:bgClr>
            </a:pattFill>
            <a:ln>
              <a:noFill/>
            </a:ln>
            <a:effectLst/>
          </c:spPr>
          <c:invertIfNegative val="0"/>
          <c:errBars>
            <c:errBarType val="both"/>
            <c:errValType val="cust"/>
            <c:noEndCap val="0"/>
            <c:plus>
              <c:numRef>
                <c:f>Sheet1!$F$35:$F$44</c:f>
                <c:numCache>
                  <c:formatCode>General</c:formatCode>
                  <c:ptCount val="10"/>
                  <c:pt idx="0">
                    <c:v>0.27412099999999995</c:v>
                  </c:pt>
                  <c:pt idx="1">
                    <c:v>0.17730000000000001</c:v>
                  </c:pt>
                  <c:pt idx="2">
                    <c:v>0.10948999999999998</c:v>
                  </c:pt>
                  <c:pt idx="3">
                    <c:v>0.25847999999999999</c:v>
                  </c:pt>
                  <c:pt idx="4">
                    <c:v>0.25349999999999995</c:v>
                  </c:pt>
                  <c:pt idx="5">
                    <c:v>0.26372300000000004</c:v>
                  </c:pt>
                  <c:pt idx="6">
                    <c:v>0.25847999999999999</c:v>
                  </c:pt>
                  <c:pt idx="7">
                    <c:v>0.25847999999999999</c:v>
                  </c:pt>
                  <c:pt idx="8">
                    <c:v>0.268957</c:v>
                  </c:pt>
                  <c:pt idx="9">
                    <c:v>0.268957</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분리균주수!$C$27:$C$36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분리균주수!$F$27:$F$36</c:f>
              <c:numCache>
                <c:formatCode>0.00%</c:formatCode>
                <c:ptCount val="10"/>
                <c:pt idx="0">
                  <c:v>0.3125</c:v>
                </c:pt>
                <c:pt idx="1">
                  <c:v>0.75</c:v>
                </c:pt>
                <c:pt idx="2">
                  <c:v>0.875</c:v>
                </c:pt>
                <c:pt idx="3">
                  <c:v>0.125</c:v>
                </c:pt>
                <c:pt idx="4">
                  <c:v>0.5</c:v>
                </c:pt>
                <c:pt idx="5">
                  <c:v>0.4375</c:v>
                </c:pt>
                <c:pt idx="6">
                  <c:v>0.125</c:v>
                </c:pt>
                <c:pt idx="7">
                  <c:v>0.125</c:v>
                </c:pt>
                <c:pt idx="8">
                  <c:v>0.1875</c:v>
                </c:pt>
                <c:pt idx="9">
                  <c:v>0.1875</c:v>
                </c:pt>
              </c:numCache>
            </c:numRef>
          </c:val>
          <c:extLst>
            <c:ext xmlns:c16="http://schemas.microsoft.com/office/drawing/2014/chart" uri="{C3380CC4-5D6E-409C-BE32-E72D297353CC}">
              <c16:uniqueId val="{00000002-DC5C-4A62-BBFF-BF5D57E8A54F}"/>
            </c:ext>
          </c:extLst>
        </c:ser>
        <c:dLbls>
          <c:showLegendKey val="0"/>
          <c:showVal val="0"/>
          <c:showCatName val="0"/>
          <c:showSerName val="0"/>
          <c:showPercent val="0"/>
          <c:showBubbleSize val="0"/>
        </c:dLbls>
        <c:gapWidth val="219"/>
        <c:overlap val="-27"/>
        <c:axId val="1307776976"/>
        <c:axId val="1307777808"/>
      </c:barChart>
      <c:catAx>
        <c:axId val="130777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07777808"/>
        <c:crosses val="autoZero"/>
        <c:auto val="1"/>
        <c:lblAlgn val="ctr"/>
        <c:lblOffset val="100"/>
        <c:noMultiLvlLbl val="0"/>
      </c:catAx>
      <c:valAx>
        <c:axId val="1307777808"/>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a:t>
                </a:r>
                <a:r>
                  <a:rPr lang="en-US" altLang="ko-KR" sz="1050" b="1" baseline="0"/>
                  <a:t> resistant rate (95% CI)</a:t>
                </a:r>
                <a:endParaRPr lang="ko-KR" altLang="en-US" sz="1050" b="1"/>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0777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분리균주수!$H$26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Sheet1!$I$35:$I$44</c:f>
                <c:numCache>
                  <c:formatCode>General</c:formatCode>
                  <c:ptCount val="10"/>
                  <c:pt idx="0">
                    <c:v>0.12932399999999999</c:v>
                  </c:pt>
                  <c:pt idx="1">
                    <c:v>0.11911100000000002</c:v>
                  </c:pt>
                  <c:pt idx="2">
                    <c:v>0.12932399999999999</c:v>
                  </c:pt>
                  <c:pt idx="3">
                    <c:v>9.4820999999999989E-2</c:v>
                  </c:pt>
                  <c:pt idx="4">
                    <c:v>8.9862999999999998E-2</c:v>
                  </c:pt>
                  <c:pt idx="5">
                    <c:v>9.9282000000000009E-2</c:v>
                  </c:pt>
                  <c:pt idx="6">
                    <c:v>5.6000000000000001E-2</c:v>
                  </c:pt>
                  <c:pt idx="7">
                    <c:v>5.6000000000000001E-2</c:v>
                  </c:pt>
                  <c:pt idx="8">
                    <c:v>7.7195E-2</c:v>
                  </c:pt>
                  <c:pt idx="9">
                    <c:v>6.8344000000000002E-2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분리균주수!$G$27:$G$36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분리균주수!$H$27:$H$36</c:f>
              <c:numCache>
                <c:formatCode>0.00%</c:formatCode>
                <c:ptCount val="10"/>
                <c:pt idx="0">
                  <c:v>0.34375</c:v>
                </c:pt>
                <c:pt idx="1">
                  <c:v>0.203125</c:v>
                </c:pt>
                <c:pt idx="2">
                  <c:v>0.34375</c:v>
                </c:pt>
                <c:pt idx="3">
                  <c:v>7.8125E-2</c:v>
                </c:pt>
                <c:pt idx="4">
                  <c:v>6.25E-2</c:v>
                </c:pt>
                <c:pt idx="5">
                  <c:v>9.375E-2</c:v>
                </c:pt>
                <c:pt idx="6">
                  <c:v>0</c:v>
                </c:pt>
                <c:pt idx="7">
                  <c:v>0</c:v>
                </c:pt>
                <c:pt idx="8">
                  <c:v>3.125E-2</c:v>
                </c:pt>
                <c:pt idx="9">
                  <c:v>1.5625E-2</c:v>
                </c:pt>
              </c:numCache>
            </c:numRef>
          </c:val>
          <c:extLst>
            <c:ext xmlns:c16="http://schemas.microsoft.com/office/drawing/2014/chart" uri="{C3380CC4-5D6E-409C-BE32-E72D297353CC}">
              <c16:uniqueId val="{00000000-CF13-4470-8713-11B39260257B}"/>
            </c:ext>
          </c:extLst>
        </c:ser>
        <c:ser>
          <c:idx val="1"/>
          <c:order val="1"/>
          <c:tx>
            <c:strRef>
              <c:f>분리균주수!$I$26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Sheet1!$K$35:$K$44</c:f>
                <c:numCache>
                  <c:formatCode>General</c:formatCode>
                  <c:ptCount val="10"/>
                  <c:pt idx="0">
                    <c:v>6.6771434782608718E-2</c:v>
                  </c:pt>
                  <c:pt idx="1">
                    <c:v>6.5357913043478266E-2</c:v>
                  </c:pt>
                  <c:pt idx="2">
                    <c:v>6.3609173913043549E-2</c:v>
                  </c:pt>
                  <c:pt idx="3">
                    <c:v>4.8142521739130431E-2</c:v>
                  </c:pt>
                  <c:pt idx="4">
                    <c:v>4.9967043478260864E-2</c:v>
                  </c:pt>
                  <c:pt idx="5">
                    <c:v>6.0437565217391298E-2</c:v>
                  </c:pt>
                  <c:pt idx="6">
                    <c:v>3.2622391304347832E-2</c:v>
                  </c:pt>
                  <c:pt idx="7">
                    <c:v>3.2622391304347832E-2</c:v>
                  </c:pt>
                  <c:pt idx="8">
                    <c:v>4.0989782608695652E-2</c:v>
                  </c:pt>
                  <c:pt idx="9">
                    <c:v>3.6102913043478263E-2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분리균주수!$G$27:$G$36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분리균주수!$I$27:$I$36</c:f>
              <c:numCache>
                <c:formatCode>0.00%</c:formatCode>
                <c:ptCount val="10"/>
                <c:pt idx="0">
                  <c:v>0.46086956521739131</c:v>
                </c:pt>
                <c:pt idx="1">
                  <c:v>0.34782608695652173</c:v>
                </c:pt>
                <c:pt idx="2">
                  <c:v>0.60434782608695647</c:v>
                </c:pt>
                <c:pt idx="3">
                  <c:v>0.11304347826086956</c:v>
                </c:pt>
                <c:pt idx="4">
                  <c:v>0.12608695652173912</c:v>
                </c:pt>
                <c:pt idx="5">
                  <c:v>0.2391304347826087</c:v>
                </c:pt>
                <c:pt idx="6">
                  <c:v>3.4782608695652174E-2</c:v>
                </c:pt>
                <c:pt idx="7">
                  <c:v>3.4782608695652174E-2</c:v>
                </c:pt>
                <c:pt idx="8">
                  <c:v>6.9565217391304349E-2</c:v>
                </c:pt>
                <c:pt idx="9">
                  <c:v>4.7826086956521741E-2</c:v>
                </c:pt>
              </c:numCache>
            </c:numRef>
          </c:val>
          <c:extLst>
            <c:ext xmlns:c16="http://schemas.microsoft.com/office/drawing/2014/chart" uri="{C3380CC4-5D6E-409C-BE32-E72D297353CC}">
              <c16:uniqueId val="{00000001-CF13-4470-8713-11B39260257B}"/>
            </c:ext>
          </c:extLst>
        </c:ser>
        <c:ser>
          <c:idx val="2"/>
          <c:order val="2"/>
          <c:tx>
            <c:strRef>
              <c:f>분리균주수!$J$26</c:f>
              <c:strCache>
                <c:ptCount val="1"/>
                <c:pt idx="0">
                  <c:v>Veterinary staff</c:v>
                </c:pt>
              </c:strCache>
            </c:strRef>
          </c:tx>
          <c:spPr>
            <a:pattFill prst="pct50">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Sheet1!$M$35:$M$44</c:f>
                <c:numCache>
                  <c:formatCode>General</c:formatCode>
                  <c:ptCount val="10"/>
                  <c:pt idx="0">
                    <c:v>6.9308999999999954E-2</c:v>
                  </c:pt>
                  <c:pt idx="1">
                    <c:v>7.5581999999999927E-2</c:v>
                  </c:pt>
                  <c:pt idx="2">
                    <c:v>5.8999999999999941E-2</c:v>
                  </c:pt>
                  <c:pt idx="3">
                    <c:v>7.9900000000000027E-2</c:v>
                  </c:pt>
                  <c:pt idx="4">
                    <c:v>7.9900000000000027E-2</c:v>
                  </c:pt>
                  <c:pt idx="5">
                    <c:v>7.6884999999999981E-2</c:v>
                  </c:pt>
                  <c:pt idx="6">
                    <c:v>5.9462000000000001E-2</c:v>
                  </c:pt>
                  <c:pt idx="7">
                    <c:v>5.9462000000000001E-2</c:v>
                  </c:pt>
                  <c:pt idx="8">
                    <c:v>5.6219999999999992E-2</c:v>
                  </c:pt>
                  <c:pt idx="9">
                    <c:v>4.0235999999999994E-2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분리균주수!$G$27:$G$36</c:f>
              <c:strCache>
                <c:ptCount val="10"/>
                <c:pt idx="0">
                  <c:v>Oxacillin</c:v>
                </c:pt>
                <c:pt idx="1">
                  <c:v>Ampicillin</c:v>
                </c:pt>
                <c:pt idx="2">
                  <c:v>Penicillin</c:v>
                </c:pt>
                <c:pt idx="3">
                  <c:v>Gentamicin</c:v>
                </c:pt>
                <c:pt idx="4">
                  <c:v>Amoxicillin/Clavulanate</c:v>
                </c:pt>
                <c:pt idx="5">
                  <c:v>Tetracycline</c:v>
                </c:pt>
                <c:pt idx="6">
                  <c:v>Enrofloxacin</c:v>
                </c:pt>
                <c:pt idx="7">
                  <c:v>Marbofloxacin</c:v>
                </c:pt>
                <c:pt idx="8">
                  <c:v>Clindamycin</c:v>
                </c:pt>
                <c:pt idx="9">
                  <c:v>Chloramphenicol</c:v>
                </c:pt>
              </c:strCache>
            </c:strRef>
          </c:cat>
          <c:val>
            <c:numRef>
              <c:f>분리균주수!$J$27:$J$36</c:f>
              <c:numCache>
                <c:formatCode>0.00%</c:formatCode>
                <c:ptCount val="10"/>
                <c:pt idx="0">
                  <c:v>0.70625000000000004</c:v>
                </c:pt>
                <c:pt idx="1">
                  <c:v>0.61875000000000002</c:v>
                </c:pt>
                <c:pt idx="2">
                  <c:v>0.8</c:v>
                </c:pt>
                <c:pt idx="3">
                  <c:v>0.375</c:v>
                </c:pt>
                <c:pt idx="4">
                  <c:v>0.375</c:v>
                </c:pt>
                <c:pt idx="5">
                  <c:v>0.59375</c:v>
                </c:pt>
                <c:pt idx="6">
                  <c:v>0.1125</c:v>
                </c:pt>
                <c:pt idx="7">
                  <c:v>0.1125</c:v>
                </c:pt>
                <c:pt idx="8">
                  <c:v>9.375E-2</c:v>
                </c:pt>
                <c:pt idx="9">
                  <c:v>3.125E-2</c:v>
                </c:pt>
              </c:numCache>
            </c:numRef>
          </c:val>
          <c:extLst>
            <c:ext xmlns:c16="http://schemas.microsoft.com/office/drawing/2014/chart" uri="{C3380CC4-5D6E-409C-BE32-E72D297353CC}">
              <c16:uniqueId val="{00000002-CF13-4470-8713-11B39260257B}"/>
            </c:ext>
          </c:extLst>
        </c:ser>
        <c:dLbls>
          <c:showLegendKey val="0"/>
          <c:showVal val="0"/>
          <c:showCatName val="0"/>
          <c:showSerName val="0"/>
          <c:showPercent val="0"/>
          <c:showBubbleSize val="0"/>
        </c:dLbls>
        <c:gapWidth val="219"/>
        <c:overlap val="-27"/>
        <c:axId val="1343543584"/>
        <c:axId val="1343534848"/>
      </c:barChart>
      <c:catAx>
        <c:axId val="134354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3534848"/>
        <c:crosses val="autoZero"/>
        <c:auto val="1"/>
        <c:lblAlgn val="ctr"/>
        <c:lblOffset val="100"/>
        <c:noMultiLvlLbl val="0"/>
      </c:catAx>
      <c:valAx>
        <c:axId val="1343534848"/>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 resistant rate (95% CI)</a:t>
                </a:r>
                <a:endParaRPr lang="ko-KR" altLang="en-US" sz="1050" b="1"/>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354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분리균주수!$Q$26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Sheet1!$P$35:$P$46</c:f>
                <c:numCache>
                  <c:formatCode>General</c:formatCode>
                  <c:ptCount val="12"/>
                  <c:pt idx="0">
                    <c:v>0</c:v>
                  </c:pt>
                  <c:pt idx="1">
                    <c:v>2.4996025641025654E-2</c:v>
                  </c:pt>
                  <c:pt idx="2">
                    <c:v>0.10905797435897438</c:v>
                  </c:pt>
                  <c:pt idx="3">
                    <c:v>9.0300000000000005E-2</c:v>
                  </c:pt>
                  <c:pt idx="4">
                    <c:v>0.10905797435897438</c:v>
                  </c:pt>
                  <c:pt idx="5">
                    <c:v>0.12198794871794873</c:v>
                  </c:pt>
                  <c:pt idx="6">
                    <c:v>0.10905797435897438</c:v>
                  </c:pt>
                  <c:pt idx="7">
                    <c:v>9.0300000000000005E-2</c:v>
                  </c:pt>
                  <c:pt idx="8">
                    <c:v>0.14608787179487182</c:v>
                  </c:pt>
                  <c:pt idx="9">
                    <c:v>0.10905797435897438</c:v>
                  </c:pt>
                  <c:pt idx="10">
                    <c:v>0.10905797435897438</c:v>
                  </c:pt>
                  <c:pt idx="11">
                    <c:v>0.13199928205128209</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분리균주수!$P$27:$P$38</c:f>
              <c:strCache>
                <c:ptCount val="12"/>
                <c:pt idx="0">
                  <c:v>Ampicillin</c:v>
                </c:pt>
                <c:pt idx="1">
                  <c:v>Amoxicillin/Clavulanate</c:v>
                </c:pt>
                <c:pt idx="2">
                  <c:v>Imipenem</c:v>
                </c:pt>
                <c:pt idx="3">
                  <c:v>Meropenem</c:v>
                </c:pt>
                <c:pt idx="4">
                  <c:v>Gentamicin</c:v>
                </c:pt>
                <c:pt idx="5">
                  <c:v>Tetracycline</c:v>
                </c:pt>
                <c:pt idx="6">
                  <c:v>Enrofloxacin</c:v>
                </c:pt>
                <c:pt idx="7">
                  <c:v>Marbofloxacin</c:v>
                </c:pt>
                <c:pt idx="8">
                  <c:v>Cefoxitin</c:v>
                </c:pt>
                <c:pt idx="9">
                  <c:v>Ceftiofur</c:v>
                </c:pt>
                <c:pt idx="10">
                  <c:v>Ceftriaxone</c:v>
                </c:pt>
                <c:pt idx="11">
                  <c:v>Cephalothin</c:v>
                </c:pt>
              </c:strCache>
            </c:strRef>
          </c:cat>
          <c:val>
            <c:numRef>
              <c:f>분리균주수!$Q$27:$Q$38</c:f>
              <c:numCache>
                <c:formatCode>0.00%</c:formatCode>
                <c:ptCount val="12"/>
                <c:pt idx="0">
                  <c:v>1</c:v>
                </c:pt>
                <c:pt idx="1">
                  <c:v>0.97435897435897434</c:v>
                </c:pt>
                <c:pt idx="2">
                  <c:v>2.564102564102564E-2</c:v>
                </c:pt>
                <c:pt idx="3">
                  <c:v>0</c:v>
                </c:pt>
                <c:pt idx="4">
                  <c:v>2.564102564102564E-2</c:v>
                </c:pt>
                <c:pt idx="5">
                  <c:v>5.128205128205128E-2</c:v>
                </c:pt>
                <c:pt idx="6">
                  <c:v>2.564102564102564E-2</c:v>
                </c:pt>
                <c:pt idx="7">
                  <c:v>0</c:v>
                </c:pt>
                <c:pt idx="8">
                  <c:v>0.12820512820512819</c:v>
                </c:pt>
                <c:pt idx="9">
                  <c:v>2.564102564102564E-2</c:v>
                </c:pt>
                <c:pt idx="10">
                  <c:v>2.564102564102564E-2</c:v>
                </c:pt>
                <c:pt idx="11">
                  <c:v>0.71794871794871795</c:v>
                </c:pt>
              </c:numCache>
            </c:numRef>
          </c:val>
          <c:extLst>
            <c:ext xmlns:c16="http://schemas.microsoft.com/office/drawing/2014/chart" uri="{C3380CC4-5D6E-409C-BE32-E72D297353CC}">
              <c16:uniqueId val="{00000000-1D3B-4E7D-8576-06FECFAFA438}"/>
            </c:ext>
          </c:extLst>
        </c:ser>
        <c:ser>
          <c:idx val="1"/>
          <c:order val="1"/>
          <c:tx>
            <c:strRef>
              <c:f>분리균주수!$R$26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Sheet1!$R$35:$R$46</c:f>
                <c:numCache>
                  <c:formatCode>General</c:formatCode>
                  <c:ptCount val="12"/>
                  <c:pt idx="0">
                    <c:v>9.2920105820105681E-3</c:v>
                  </c:pt>
                  <c:pt idx="1">
                    <c:v>1.5350021164021177E-2</c:v>
                  </c:pt>
                  <c:pt idx="2">
                    <c:v>1.9300000000000001E-2</c:v>
                  </c:pt>
                  <c:pt idx="3">
                    <c:v>2.9850984126984129E-2</c:v>
                  </c:pt>
                  <c:pt idx="4">
                    <c:v>4.0824952380952378E-2</c:v>
                  </c:pt>
                  <c:pt idx="5">
                    <c:v>6.5601783068783059E-2</c:v>
                  </c:pt>
                  <c:pt idx="6">
                    <c:v>4.3547941798941808E-2</c:v>
                  </c:pt>
                  <c:pt idx="7">
                    <c:v>4.3547941798941808E-2</c:v>
                  </c:pt>
                  <c:pt idx="8">
                    <c:v>6.0617835978835993E-2</c:v>
                  </c:pt>
                  <c:pt idx="9">
                    <c:v>5.1969899470899472E-2</c:v>
                  </c:pt>
                  <c:pt idx="10">
                    <c:v>5.3696888888888905E-2</c:v>
                  </c:pt>
                  <c:pt idx="11">
                    <c:v>5.9338243386243383E-2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분리균주수!$P$27:$P$38</c:f>
              <c:strCache>
                <c:ptCount val="12"/>
                <c:pt idx="0">
                  <c:v>Ampicillin</c:v>
                </c:pt>
                <c:pt idx="1">
                  <c:v>Amoxicillin/Clavulanate</c:v>
                </c:pt>
                <c:pt idx="2">
                  <c:v>Imipenem</c:v>
                </c:pt>
                <c:pt idx="3">
                  <c:v>Meropenem</c:v>
                </c:pt>
                <c:pt idx="4">
                  <c:v>Gentamicin</c:v>
                </c:pt>
                <c:pt idx="5">
                  <c:v>Tetracycline</c:v>
                </c:pt>
                <c:pt idx="6">
                  <c:v>Enrofloxacin</c:v>
                </c:pt>
                <c:pt idx="7">
                  <c:v>Marbofloxacin</c:v>
                </c:pt>
                <c:pt idx="8">
                  <c:v>Cefoxitin</c:v>
                </c:pt>
                <c:pt idx="9">
                  <c:v>Ceftiofur</c:v>
                </c:pt>
                <c:pt idx="10">
                  <c:v>Ceftriaxone</c:v>
                </c:pt>
                <c:pt idx="11">
                  <c:v>Cephalothin</c:v>
                </c:pt>
              </c:strCache>
            </c:strRef>
          </c:cat>
          <c:val>
            <c:numRef>
              <c:f>분리균주수!$R$27:$R$38</c:f>
              <c:numCache>
                <c:formatCode>0.00%</c:formatCode>
                <c:ptCount val="12"/>
                <c:pt idx="0">
                  <c:v>0.98941798941798942</c:v>
                </c:pt>
                <c:pt idx="1">
                  <c:v>0.97883597883597884</c:v>
                </c:pt>
                <c:pt idx="2">
                  <c:v>0</c:v>
                </c:pt>
                <c:pt idx="3">
                  <c:v>1.5873015873015872E-2</c:v>
                </c:pt>
                <c:pt idx="4">
                  <c:v>4.7619047619047616E-2</c:v>
                </c:pt>
                <c:pt idx="5">
                  <c:v>0.21693121693121692</c:v>
                </c:pt>
                <c:pt idx="6">
                  <c:v>5.8201058201058198E-2</c:v>
                </c:pt>
                <c:pt idx="7">
                  <c:v>5.8201058201058198E-2</c:v>
                </c:pt>
                <c:pt idx="8">
                  <c:v>0.16402116402116401</c:v>
                </c:pt>
                <c:pt idx="9">
                  <c:v>0.10052910052910052</c:v>
                </c:pt>
                <c:pt idx="10">
                  <c:v>0.1111111111111111</c:v>
                </c:pt>
                <c:pt idx="11">
                  <c:v>0.75661375661375663</c:v>
                </c:pt>
              </c:numCache>
            </c:numRef>
          </c:val>
          <c:extLst>
            <c:ext xmlns:c16="http://schemas.microsoft.com/office/drawing/2014/chart" uri="{C3380CC4-5D6E-409C-BE32-E72D297353CC}">
              <c16:uniqueId val="{00000001-1D3B-4E7D-8576-06FECFAFA438}"/>
            </c:ext>
          </c:extLst>
        </c:ser>
        <c:ser>
          <c:idx val="2"/>
          <c:order val="2"/>
          <c:tx>
            <c:strRef>
              <c:f>분리균주수!$S$26</c:f>
              <c:strCache>
                <c:ptCount val="1"/>
                <c:pt idx="0">
                  <c:v>Veterinary staff</c:v>
                </c:pt>
              </c:strCache>
            </c:strRef>
          </c:tx>
          <c:spPr>
            <a:pattFill prst="pct50">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Sheet1!$T$35:$T$46</c:f>
                <c:numCache>
                  <c:formatCode>General</c:formatCode>
                  <c:ptCount val="12"/>
                  <c:pt idx="0">
                    <c:v>1.9500000000000073E-2</c:v>
                  </c:pt>
                  <c:pt idx="1">
                    <c:v>3.510000000000002E-2</c:v>
                  </c:pt>
                  <c:pt idx="2">
                    <c:v>8.6499999999999994E-2</c:v>
                  </c:pt>
                  <c:pt idx="3">
                    <c:v>8.6499999999999994E-2</c:v>
                  </c:pt>
                  <c:pt idx="4">
                    <c:v>0.10550000000000001</c:v>
                  </c:pt>
                  <c:pt idx="5">
                    <c:v>0.14750000000000002</c:v>
                  </c:pt>
                  <c:pt idx="6">
                    <c:v>8.6499999999999994E-2</c:v>
                  </c:pt>
                  <c:pt idx="7">
                    <c:v>7.1099999999999997E-2</c:v>
                  </c:pt>
                  <c:pt idx="8">
                    <c:v>0.14810000000000001</c:v>
                  </c:pt>
                  <c:pt idx="9">
                    <c:v>0.10550000000000001</c:v>
                  </c:pt>
                  <c:pt idx="10">
                    <c:v>0.1123</c:v>
                  </c:pt>
                  <c:pt idx="11">
                    <c:v>7.4699999999999989E-2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분리균주수!$P$27:$P$38</c:f>
              <c:strCache>
                <c:ptCount val="12"/>
                <c:pt idx="0">
                  <c:v>Ampicillin</c:v>
                </c:pt>
                <c:pt idx="1">
                  <c:v>Amoxicillin/Clavulanate</c:v>
                </c:pt>
                <c:pt idx="2">
                  <c:v>Imipenem</c:v>
                </c:pt>
                <c:pt idx="3">
                  <c:v>Meropenem</c:v>
                </c:pt>
                <c:pt idx="4">
                  <c:v>Gentamicin</c:v>
                </c:pt>
                <c:pt idx="5">
                  <c:v>Tetracycline</c:v>
                </c:pt>
                <c:pt idx="6">
                  <c:v>Enrofloxacin</c:v>
                </c:pt>
                <c:pt idx="7">
                  <c:v>Marbofloxacin</c:v>
                </c:pt>
                <c:pt idx="8">
                  <c:v>Cefoxitin</c:v>
                </c:pt>
                <c:pt idx="9">
                  <c:v>Ceftiofur</c:v>
                </c:pt>
                <c:pt idx="10">
                  <c:v>Ceftriaxone</c:v>
                </c:pt>
                <c:pt idx="11">
                  <c:v>Cephalothin</c:v>
                </c:pt>
              </c:strCache>
            </c:strRef>
          </c:cat>
          <c:val>
            <c:numRef>
              <c:f>분리균주수!$S$27:$S$38</c:f>
              <c:numCache>
                <c:formatCode>0.00%</c:formatCode>
                <c:ptCount val="12"/>
                <c:pt idx="0">
                  <c:v>0.98</c:v>
                </c:pt>
                <c:pt idx="1">
                  <c:v>0.96</c:v>
                </c:pt>
                <c:pt idx="2">
                  <c:v>0.02</c:v>
                </c:pt>
                <c:pt idx="3">
                  <c:v>0.02</c:v>
                </c:pt>
                <c:pt idx="4">
                  <c:v>0.06</c:v>
                </c:pt>
                <c:pt idx="5">
                  <c:v>0.44</c:v>
                </c:pt>
                <c:pt idx="6">
                  <c:v>0.02</c:v>
                </c:pt>
                <c:pt idx="7">
                  <c:v>0</c:v>
                </c:pt>
                <c:pt idx="8">
                  <c:v>0.36</c:v>
                </c:pt>
                <c:pt idx="9">
                  <c:v>0.06</c:v>
                </c:pt>
                <c:pt idx="10">
                  <c:v>0.08</c:v>
                </c:pt>
                <c:pt idx="11">
                  <c:v>0.88</c:v>
                </c:pt>
              </c:numCache>
            </c:numRef>
          </c:val>
          <c:extLst>
            <c:ext xmlns:c16="http://schemas.microsoft.com/office/drawing/2014/chart" uri="{C3380CC4-5D6E-409C-BE32-E72D297353CC}">
              <c16:uniqueId val="{00000002-1D3B-4E7D-8576-06FECFAFA438}"/>
            </c:ext>
          </c:extLst>
        </c:ser>
        <c:dLbls>
          <c:showLegendKey val="0"/>
          <c:showVal val="0"/>
          <c:showCatName val="0"/>
          <c:showSerName val="0"/>
          <c:showPercent val="0"/>
          <c:showBubbleSize val="0"/>
        </c:dLbls>
        <c:gapWidth val="219"/>
        <c:overlap val="-27"/>
        <c:axId val="1349046080"/>
        <c:axId val="1349043584"/>
      </c:barChart>
      <c:catAx>
        <c:axId val="134904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43584"/>
        <c:crosses val="autoZero"/>
        <c:auto val="1"/>
        <c:lblAlgn val="ctr"/>
        <c:lblOffset val="100"/>
        <c:noMultiLvlLbl val="0"/>
      </c:catAx>
      <c:valAx>
        <c:axId val="1349043584"/>
        <c:scaling>
          <c:orientation val="minMax"/>
          <c:max val="1"/>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a:t>
                </a:r>
                <a:r>
                  <a:rPr lang="en-US" altLang="ko-KR" sz="1050" b="1" baseline="0"/>
                  <a:t> resistant rate (95% CI)</a:t>
                </a:r>
                <a:endParaRPr lang="ko-KR" altLang="en-US" sz="1050" b="1"/>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4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분리균주수!$V$26</c:f>
              <c:strCache>
                <c:ptCount val="1"/>
                <c:pt idx="0">
                  <c:v>Stray cat</c:v>
                </c:pt>
              </c:strCache>
            </c:strRef>
          </c:tx>
          <c:spPr>
            <a:pattFill prst="ltDnDiag">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Sheet1!$W$35:$W$44</c:f>
                <c:numCache>
                  <c:formatCode>General</c:formatCode>
                  <c:ptCount val="10"/>
                  <c:pt idx="0">
                    <c:v>0.12357440350877191</c:v>
                  </c:pt>
                  <c:pt idx="1">
                    <c:v>0.10521370175438596</c:v>
                  </c:pt>
                  <c:pt idx="2">
                    <c:v>0.12831468421052633</c:v>
                  </c:pt>
                  <c:pt idx="3">
                    <c:v>0.13495807017543859</c:v>
                  </c:pt>
                  <c:pt idx="4">
                    <c:v>0.11673047368421052</c:v>
                  </c:pt>
                  <c:pt idx="5">
                    <c:v>0.12079426315789477</c:v>
                  </c:pt>
                  <c:pt idx="6">
                    <c:v>6.2700000000000006E-2</c:v>
                  </c:pt>
                  <c:pt idx="7">
                    <c:v>0.12079426315789477</c:v>
                  </c:pt>
                  <c:pt idx="8">
                    <c:v>0.12790377192982461</c:v>
                  </c:pt>
                  <c:pt idx="9">
                    <c:v>0.10521370175438596</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분리균주수!$U$27:$U$36</c:f>
              <c:strCache>
                <c:ptCount val="10"/>
                <c:pt idx="0">
                  <c:v>Gentamicin</c:v>
                </c:pt>
                <c:pt idx="1">
                  <c:v>Streptomycin</c:v>
                </c:pt>
                <c:pt idx="2">
                  <c:v>Chloramphenicol</c:v>
                </c:pt>
                <c:pt idx="3">
                  <c:v>Erythromycin</c:v>
                </c:pt>
                <c:pt idx="4">
                  <c:v>Tetracycline</c:v>
                </c:pt>
                <c:pt idx="5">
                  <c:v>Ciprofloxacin</c:v>
                </c:pt>
                <c:pt idx="6">
                  <c:v>Vancomycin</c:v>
                </c:pt>
                <c:pt idx="7">
                  <c:v>Penicillin</c:v>
                </c:pt>
                <c:pt idx="8">
                  <c:v>Minocycline</c:v>
                </c:pt>
                <c:pt idx="9">
                  <c:v>Ampicillin</c:v>
                </c:pt>
              </c:strCache>
            </c:strRef>
          </c:cat>
          <c:val>
            <c:numRef>
              <c:f>분리균주수!$V$27:$V$36</c:f>
              <c:numCache>
                <c:formatCode>0.00%</c:formatCode>
                <c:ptCount val="10"/>
                <c:pt idx="0">
                  <c:v>0.17543859649122806</c:v>
                </c:pt>
                <c:pt idx="1">
                  <c:v>8.771929824561403E-2</c:v>
                </c:pt>
                <c:pt idx="2">
                  <c:v>0.21052631578947367</c:v>
                </c:pt>
                <c:pt idx="3">
                  <c:v>0.50877192982456143</c:v>
                </c:pt>
                <c:pt idx="4">
                  <c:v>0.68421052631578949</c:v>
                </c:pt>
                <c:pt idx="5">
                  <c:v>0.15789473684210525</c:v>
                </c:pt>
                <c:pt idx="6">
                  <c:v>0</c:v>
                </c:pt>
                <c:pt idx="7">
                  <c:v>0.15789473684210525</c:v>
                </c:pt>
                <c:pt idx="8">
                  <c:v>0.59649122807017541</c:v>
                </c:pt>
                <c:pt idx="9">
                  <c:v>8.771929824561403E-2</c:v>
                </c:pt>
              </c:numCache>
            </c:numRef>
          </c:val>
          <c:extLst>
            <c:ext xmlns:c16="http://schemas.microsoft.com/office/drawing/2014/chart" uri="{C3380CC4-5D6E-409C-BE32-E72D297353CC}">
              <c16:uniqueId val="{00000000-B878-4352-AFAD-4FB6249BCF73}"/>
            </c:ext>
          </c:extLst>
        </c:ser>
        <c:ser>
          <c:idx val="1"/>
          <c:order val="1"/>
          <c:tx>
            <c:strRef>
              <c:f>분리균주수!$W$26</c:f>
              <c:strCache>
                <c:ptCount val="1"/>
                <c:pt idx="0">
                  <c:v>Hospital-admitted cat</c:v>
                </c:pt>
              </c:strCache>
            </c:strRef>
          </c:tx>
          <c:spPr>
            <a:solidFill>
              <a:schemeClr val="bg1">
                <a:lumMod val="65000"/>
              </a:schemeClr>
            </a:solidFill>
            <a:ln>
              <a:solidFill>
                <a:schemeClr val="bg1">
                  <a:lumMod val="65000"/>
                </a:schemeClr>
              </a:solidFill>
            </a:ln>
            <a:effectLst/>
          </c:spPr>
          <c:invertIfNegative val="0"/>
          <c:errBars>
            <c:errBarType val="both"/>
            <c:errValType val="cust"/>
            <c:noEndCap val="0"/>
            <c:plus>
              <c:numRef>
                <c:f>Sheet1!$Y$35:$Y$44</c:f>
                <c:numCache>
                  <c:formatCode>General</c:formatCode>
                  <c:ptCount val="10"/>
                  <c:pt idx="0">
                    <c:v>6.987176510067114E-2</c:v>
                  </c:pt>
                  <c:pt idx="1">
                    <c:v>5.7269677852349002E-2</c:v>
                  </c:pt>
                  <c:pt idx="2">
                    <c:v>7.0637355704697979E-2</c:v>
                  </c:pt>
                  <c:pt idx="3">
                    <c:v>8.3252255033557043E-2</c:v>
                  </c:pt>
                  <c:pt idx="4">
                    <c:v>7.796792617449666E-2</c:v>
                  </c:pt>
                  <c:pt idx="5">
                    <c:v>7.3393718120805362E-2</c:v>
                  </c:pt>
                  <c:pt idx="6">
                    <c:v>2.4500000000000001E-2</c:v>
                  </c:pt>
                  <c:pt idx="7">
                    <c:v>7.1369946308724869E-2</c:v>
                  </c:pt>
                  <c:pt idx="8">
                    <c:v>8.1469429530201309E-2</c:v>
                  </c:pt>
                  <c:pt idx="9">
                    <c:v>6.1158449664429529E-2</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분리균주수!$U$27:$U$36</c:f>
              <c:strCache>
                <c:ptCount val="10"/>
                <c:pt idx="0">
                  <c:v>Gentamicin</c:v>
                </c:pt>
                <c:pt idx="1">
                  <c:v>Streptomycin</c:v>
                </c:pt>
                <c:pt idx="2">
                  <c:v>Chloramphenicol</c:v>
                </c:pt>
                <c:pt idx="3">
                  <c:v>Erythromycin</c:v>
                </c:pt>
                <c:pt idx="4">
                  <c:v>Tetracycline</c:v>
                </c:pt>
                <c:pt idx="5">
                  <c:v>Ciprofloxacin</c:v>
                </c:pt>
                <c:pt idx="6">
                  <c:v>Vancomycin</c:v>
                </c:pt>
                <c:pt idx="7">
                  <c:v>Penicillin</c:v>
                </c:pt>
                <c:pt idx="8">
                  <c:v>Minocycline</c:v>
                </c:pt>
                <c:pt idx="9">
                  <c:v>Ampicillin</c:v>
                </c:pt>
              </c:strCache>
            </c:strRef>
          </c:cat>
          <c:val>
            <c:numRef>
              <c:f>분리균주수!$W$27:$W$36</c:f>
              <c:numCache>
                <c:formatCode>0.00%</c:formatCode>
                <c:ptCount val="10"/>
                <c:pt idx="0">
                  <c:v>0.16778523489932887</c:v>
                </c:pt>
                <c:pt idx="1">
                  <c:v>8.7248322147651006E-2</c:v>
                </c:pt>
                <c:pt idx="2">
                  <c:v>0.17449664429530201</c:v>
                </c:pt>
                <c:pt idx="3">
                  <c:v>0.38926174496644295</c:v>
                </c:pt>
                <c:pt idx="4">
                  <c:v>0.62416107382550334</c:v>
                </c:pt>
                <c:pt idx="5">
                  <c:v>0.20134228187919462</c:v>
                </c:pt>
                <c:pt idx="6">
                  <c:v>0</c:v>
                </c:pt>
                <c:pt idx="7">
                  <c:v>0.18120805369127516</c:v>
                </c:pt>
                <c:pt idx="8">
                  <c:v>0.55033557046979864</c:v>
                </c:pt>
                <c:pt idx="9">
                  <c:v>0.10738255033557047</c:v>
                </c:pt>
              </c:numCache>
            </c:numRef>
          </c:val>
          <c:extLst>
            <c:ext xmlns:c16="http://schemas.microsoft.com/office/drawing/2014/chart" uri="{C3380CC4-5D6E-409C-BE32-E72D297353CC}">
              <c16:uniqueId val="{00000001-B878-4352-AFAD-4FB6249BCF73}"/>
            </c:ext>
          </c:extLst>
        </c:ser>
        <c:ser>
          <c:idx val="2"/>
          <c:order val="2"/>
          <c:tx>
            <c:strRef>
              <c:f>분리균주수!$X$26</c:f>
              <c:strCache>
                <c:ptCount val="1"/>
                <c:pt idx="0">
                  <c:v>Veterinary staff</c:v>
                </c:pt>
              </c:strCache>
            </c:strRef>
          </c:tx>
          <c:spPr>
            <a:pattFill prst="pct50">
              <a:fgClr>
                <a:schemeClr val="bg1">
                  <a:lumMod val="65000"/>
                </a:schemeClr>
              </a:fgClr>
              <a:bgClr>
                <a:schemeClr val="bg1"/>
              </a:bgClr>
            </a:pattFill>
            <a:ln>
              <a:solidFill>
                <a:schemeClr val="bg1">
                  <a:lumMod val="65000"/>
                </a:schemeClr>
              </a:solidFill>
            </a:ln>
            <a:effectLst/>
          </c:spPr>
          <c:invertIfNegative val="0"/>
          <c:errBars>
            <c:errBarType val="both"/>
            <c:errValType val="cust"/>
            <c:noEndCap val="0"/>
            <c:plus>
              <c:numRef>
                <c:f>Sheet1!$AA$35:$AA$44</c:f>
                <c:numCache>
                  <c:formatCode>General</c:formatCode>
                  <c:ptCount val="10"/>
                  <c:pt idx="0">
                    <c:v>0.19869999999999999</c:v>
                  </c:pt>
                  <c:pt idx="1">
                    <c:v>0.19869999999999999</c:v>
                  </c:pt>
                  <c:pt idx="2">
                    <c:v>0.19869999999999999</c:v>
                  </c:pt>
                  <c:pt idx="3">
                    <c:v>0.24099999999999999</c:v>
                  </c:pt>
                  <c:pt idx="4">
                    <c:v>0.22799999999999998</c:v>
                  </c:pt>
                  <c:pt idx="5">
                    <c:v>0.217</c:v>
                  </c:pt>
                  <c:pt idx="6">
                    <c:v>0.16839999999999999</c:v>
                  </c:pt>
                  <c:pt idx="7">
                    <c:v>0.19869999999999999</c:v>
                  </c:pt>
                  <c:pt idx="8">
                    <c:v>0.24219999999999997</c:v>
                  </c:pt>
                  <c:pt idx="9">
                    <c:v>0.16839999999999999</c:v>
                  </c:pt>
                </c:numCache>
              </c:numRef>
            </c:plus>
            <c:minus>
              <c:numLit>
                <c:formatCode>General</c:formatCode>
                <c:ptCount val="1"/>
                <c:pt idx="0">
                  <c:v>0</c:v>
                </c:pt>
              </c:numLit>
            </c:minus>
            <c:spPr>
              <a:noFill/>
              <a:ln w="9525" cap="flat" cmpd="sng" algn="ctr">
                <a:solidFill>
                  <a:schemeClr val="tx1">
                    <a:lumMod val="65000"/>
                    <a:lumOff val="35000"/>
                  </a:schemeClr>
                </a:solidFill>
                <a:round/>
              </a:ln>
              <a:effectLst/>
            </c:spPr>
          </c:errBars>
          <c:cat>
            <c:strRef>
              <c:f>분리균주수!$U$27:$U$36</c:f>
              <c:strCache>
                <c:ptCount val="10"/>
                <c:pt idx="0">
                  <c:v>Gentamicin</c:v>
                </c:pt>
                <c:pt idx="1">
                  <c:v>Streptomycin</c:v>
                </c:pt>
                <c:pt idx="2">
                  <c:v>Chloramphenicol</c:v>
                </c:pt>
                <c:pt idx="3">
                  <c:v>Erythromycin</c:v>
                </c:pt>
                <c:pt idx="4">
                  <c:v>Tetracycline</c:v>
                </c:pt>
                <c:pt idx="5">
                  <c:v>Ciprofloxacin</c:v>
                </c:pt>
                <c:pt idx="6">
                  <c:v>Vancomycin</c:v>
                </c:pt>
                <c:pt idx="7">
                  <c:v>Penicillin</c:v>
                </c:pt>
                <c:pt idx="8">
                  <c:v>Minocycline</c:v>
                </c:pt>
                <c:pt idx="9">
                  <c:v>Ampicillin</c:v>
                </c:pt>
              </c:strCache>
            </c:strRef>
          </c:cat>
          <c:val>
            <c:numRef>
              <c:f>분리균주수!$X$27:$X$36</c:f>
              <c:numCache>
                <c:formatCode>0.00%</c:formatCode>
                <c:ptCount val="10"/>
                <c:pt idx="0">
                  <c:v>0.05</c:v>
                </c:pt>
                <c:pt idx="1">
                  <c:v>0.05</c:v>
                </c:pt>
                <c:pt idx="2">
                  <c:v>0.05</c:v>
                </c:pt>
                <c:pt idx="3">
                  <c:v>0.25</c:v>
                </c:pt>
                <c:pt idx="4">
                  <c:v>0.5</c:v>
                </c:pt>
                <c:pt idx="5">
                  <c:v>0.1</c:v>
                </c:pt>
                <c:pt idx="6">
                  <c:v>0</c:v>
                </c:pt>
                <c:pt idx="7">
                  <c:v>0.05</c:v>
                </c:pt>
                <c:pt idx="8">
                  <c:v>0.35</c:v>
                </c:pt>
                <c:pt idx="9">
                  <c:v>0</c:v>
                </c:pt>
              </c:numCache>
            </c:numRef>
          </c:val>
          <c:extLst>
            <c:ext xmlns:c16="http://schemas.microsoft.com/office/drawing/2014/chart" uri="{C3380CC4-5D6E-409C-BE32-E72D297353CC}">
              <c16:uniqueId val="{00000002-B878-4352-AFAD-4FB6249BCF73}"/>
            </c:ext>
          </c:extLst>
        </c:ser>
        <c:dLbls>
          <c:showLegendKey val="0"/>
          <c:showVal val="0"/>
          <c:showCatName val="0"/>
          <c:showSerName val="0"/>
          <c:showPercent val="0"/>
          <c:showBubbleSize val="0"/>
        </c:dLbls>
        <c:gapWidth val="219"/>
        <c:overlap val="-27"/>
        <c:axId val="1349052736"/>
        <c:axId val="1349038176"/>
      </c:barChart>
      <c:catAx>
        <c:axId val="134905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38176"/>
        <c:crosses val="autoZero"/>
        <c:auto val="1"/>
        <c:lblAlgn val="ctr"/>
        <c:lblOffset val="100"/>
        <c:noMultiLvlLbl val="0"/>
      </c:catAx>
      <c:valAx>
        <c:axId val="1349038176"/>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altLang="ko-KR" sz="1050" b="1"/>
                  <a:t>Antimicrobial</a:t>
                </a:r>
                <a:r>
                  <a:rPr lang="en-US" altLang="ko-KR" sz="1050" b="1" baseline="0"/>
                  <a:t> resistant rate (95% CI)</a:t>
                </a:r>
                <a:endParaRPr lang="ko-KR" altLang="en-US" sz="1050" b="1"/>
              </a:p>
            </c:rich>
          </c:tx>
          <c:layout/>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ko-K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ko-KR"/>
          </a:p>
        </c:txPr>
        <c:crossAx val="1349052736"/>
        <c:crosses val="autoZero"/>
        <c:crossBetween val="between"/>
      </c:valAx>
      <c:spPr>
        <a:noFill/>
        <a:ln>
          <a:noFill/>
        </a:ln>
        <a:effectLst/>
      </c:spPr>
    </c:plotArea>
    <c:legend>
      <c:legendPos val="b"/>
      <c:layout>
        <c:manualLayout>
          <c:xMode val="edge"/>
          <c:yMode val="edge"/>
          <c:x val="0.22074747375952972"/>
          <c:y val="0.94873496221650655"/>
          <c:w val="0.55583821508177145"/>
          <c:h val="4.439356778724502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EC815C4A-F063-4BFC-9FBE-91D6F5F4EE6D}" type="datetimeFigureOut">
              <a:rPr lang="ko-KR" altLang="en-US" smtClean="0"/>
              <a:t>2020-02-17</a:t>
            </a:fld>
            <a:endParaRPr lang="ko-KR" altLang="en-US"/>
          </a:p>
        </p:txBody>
      </p:sp>
      <p:sp>
        <p:nvSpPr>
          <p:cNvPr id="4" name="슬라이드 이미지 개체 틀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C3DC940-BB4E-49CA-9EFF-8B0BD2065335}" type="slidenum">
              <a:rPr lang="ko-KR" altLang="en-US" smtClean="0"/>
              <a:t>‹#›</a:t>
            </a:fld>
            <a:endParaRPr lang="ko-KR" altLang="en-US"/>
          </a:p>
        </p:txBody>
      </p:sp>
    </p:spTree>
    <p:extLst>
      <p:ext uri="{BB962C8B-B14F-4D97-AF65-F5344CB8AC3E}">
        <p14:creationId xmlns:p14="http://schemas.microsoft.com/office/powerpoint/2010/main" val="353179358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D349343-5AF6-47E0-A578-EFC1C59AD2AB}" type="datetimeFigureOut">
              <a:rPr lang="ko-KR" altLang="en-US" smtClean="0"/>
              <a:pPr/>
              <a:t>2020-02-17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53BC97B-D39A-41D1-AC52-4E5F0D480CD1}"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49343-5AF6-47E0-A578-EFC1C59AD2AB}" type="datetimeFigureOut">
              <a:rPr lang="ko-KR" altLang="en-US" smtClean="0"/>
              <a:pPr/>
              <a:t>2020-02-17</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3BC97B-D39A-41D1-AC52-4E5F0D480CD1}"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p:cNvGrpSpPr/>
          <p:nvPr/>
        </p:nvGrpSpPr>
        <p:grpSpPr>
          <a:xfrm>
            <a:off x="677408" y="620688"/>
            <a:ext cx="7649211" cy="5715000"/>
            <a:chOff x="677408" y="620688"/>
            <a:chExt cx="7649211" cy="5715000"/>
          </a:xfrm>
        </p:grpSpPr>
        <p:grpSp>
          <p:nvGrpSpPr>
            <p:cNvPr id="5" name="그룹 4"/>
            <p:cNvGrpSpPr/>
            <p:nvPr/>
          </p:nvGrpSpPr>
          <p:grpSpPr>
            <a:xfrm>
              <a:off x="677408" y="620688"/>
              <a:ext cx="7649211" cy="5715000"/>
              <a:chOff x="677408" y="620688"/>
              <a:chExt cx="7649211" cy="5715000"/>
            </a:xfrm>
          </p:grpSpPr>
          <p:pic>
            <p:nvPicPr>
              <p:cNvPr id="47" name="Picture 2" descr="http://cfile29.uf.tistory.com/image/031D724E51E5002B34ACA0"/>
              <p:cNvPicPr>
                <a:picLocks noChangeAspect="1" noChangeArrowheads="1"/>
              </p:cNvPicPr>
              <p:nvPr/>
            </p:nvPicPr>
            <p:blipFill>
              <a:blip r:embed="rId2" cstate="print"/>
              <a:srcRect/>
              <a:stretch>
                <a:fillRect/>
              </a:stretch>
            </p:blipFill>
            <p:spPr bwMode="auto">
              <a:xfrm>
                <a:off x="2771800" y="620688"/>
                <a:ext cx="3810000" cy="5715000"/>
              </a:xfrm>
              <a:prstGeom prst="rect">
                <a:avLst/>
              </a:prstGeom>
              <a:noFill/>
            </p:spPr>
          </p:pic>
          <p:cxnSp>
            <p:nvCxnSpPr>
              <p:cNvPr id="48" name="직선 연결선 47"/>
              <p:cNvCxnSpPr/>
              <p:nvPr/>
            </p:nvCxnSpPr>
            <p:spPr>
              <a:xfrm>
                <a:off x="6637932" y="5946431"/>
                <a:ext cx="864096"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직선 연결선 48"/>
              <p:cNvCxnSpPr/>
              <p:nvPr/>
            </p:nvCxnSpPr>
            <p:spPr>
              <a:xfrm>
                <a:off x="7498629" y="5877272"/>
                <a:ext cx="0" cy="72008"/>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49"/>
              <p:cNvCxnSpPr/>
              <p:nvPr/>
            </p:nvCxnSpPr>
            <p:spPr>
              <a:xfrm>
                <a:off x="6637932" y="5877280"/>
                <a:ext cx="0" cy="720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1" name="직선 연결선 50"/>
              <p:cNvCxnSpPr/>
              <p:nvPr/>
            </p:nvCxnSpPr>
            <p:spPr>
              <a:xfrm>
                <a:off x="7068281" y="5877280"/>
                <a:ext cx="0" cy="720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516216" y="5702999"/>
                <a:ext cx="504056" cy="215444"/>
              </a:xfrm>
              <a:prstGeom prst="rect">
                <a:avLst/>
              </a:prstGeom>
              <a:noFill/>
            </p:spPr>
            <p:txBody>
              <a:bodyPr wrap="square" rtlCol="0">
                <a:spAutoFit/>
              </a:bodyPr>
              <a:lstStyle/>
              <a:p>
                <a:r>
                  <a:rPr lang="en-US" altLang="ko-KR" sz="800" b="1" dirty="0"/>
                  <a:t>0</a:t>
                </a:r>
                <a:endParaRPr lang="ko-KR" altLang="en-US" sz="800" b="1" dirty="0"/>
              </a:p>
            </p:txBody>
          </p:sp>
          <p:sp>
            <p:nvSpPr>
              <p:cNvPr id="53" name="TextBox 52"/>
              <p:cNvSpPr txBox="1"/>
              <p:nvPr/>
            </p:nvSpPr>
            <p:spPr>
              <a:xfrm>
                <a:off x="6912584" y="5703579"/>
                <a:ext cx="504056" cy="215444"/>
              </a:xfrm>
              <a:prstGeom prst="rect">
                <a:avLst/>
              </a:prstGeom>
              <a:noFill/>
            </p:spPr>
            <p:txBody>
              <a:bodyPr wrap="square" rtlCol="0">
                <a:spAutoFit/>
              </a:bodyPr>
              <a:lstStyle/>
              <a:p>
                <a:r>
                  <a:rPr lang="en-US" altLang="ko-KR" sz="800" b="1" dirty="0"/>
                  <a:t>50</a:t>
                </a:r>
                <a:endParaRPr lang="ko-KR" altLang="en-US" sz="800" b="1" dirty="0"/>
              </a:p>
            </p:txBody>
          </p:sp>
          <p:sp>
            <p:nvSpPr>
              <p:cNvPr id="54" name="TextBox 53"/>
              <p:cNvSpPr txBox="1"/>
              <p:nvPr/>
            </p:nvSpPr>
            <p:spPr>
              <a:xfrm>
                <a:off x="7259244" y="5710013"/>
                <a:ext cx="576064" cy="215444"/>
              </a:xfrm>
              <a:prstGeom prst="rect">
                <a:avLst/>
              </a:prstGeom>
              <a:noFill/>
            </p:spPr>
            <p:txBody>
              <a:bodyPr wrap="square" rtlCol="0">
                <a:spAutoFit/>
              </a:bodyPr>
              <a:lstStyle/>
              <a:p>
                <a:r>
                  <a:rPr lang="en-US" altLang="ko-KR" sz="800" b="1" dirty="0"/>
                  <a:t>100 km</a:t>
                </a:r>
                <a:endParaRPr lang="ko-KR" altLang="en-US" sz="800" b="1" dirty="0"/>
              </a:p>
            </p:txBody>
          </p:sp>
          <p:sp>
            <p:nvSpPr>
              <p:cNvPr id="55" name="TextBox 54"/>
              <p:cNvSpPr txBox="1"/>
              <p:nvPr/>
            </p:nvSpPr>
            <p:spPr>
              <a:xfrm>
                <a:off x="677408" y="1993060"/>
                <a:ext cx="2336060" cy="600164"/>
              </a:xfrm>
              <a:prstGeom prst="rect">
                <a:avLst/>
              </a:prstGeom>
              <a:noFill/>
              <a:ln w="25400">
                <a:solidFill>
                  <a:schemeClr val="tx1"/>
                </a:solidFill>
              </a:ln>
            </p:spPr>
            <p:txBody>
              <a:bodyPr wrap="square" rtlCol="0">
                <a:spAutoFit/>
              </a:bodyPr>
              <a:lstStyle/>
              <a:p>
                <a:pPr algn="ctr"/>
                <a:r>
                  <a:rPr lang="en-US" altLang="ko-KR" sz="1100" b="1" dirty="0" err="1" smtClean="0"/>
                  <a:t>Gyeonggi</a:t>
                </a:r>
                <a:r>
                  <a:rPr lang="en-US" altLang="ko-KR" sz="1100" b="1" dirty="0" smtClean="0"/>
                  <a:t>-do:</a:t>
                </a:r>
                <a:endParaRPr lang="en-US" altLang="ko-KR" sz="1100" b="1" dirty="0"/>
              </a:p>
              <a:p>
                <a:pPr algn="ctr"/>
                <a:r>
                  <a:rPr lang="en-US" altLang="ko-KR" sz="1100" b="1" dirty="0" smtClean="0"/>
                  <a:t>78 </a:t>
                </a:r>
                <a:r>
                  <a:rPr lang="en-US" altLang="ko-KR" sz="1100" b="1" dirty="0"/>
                  <a:t>HAC (</a:t>
                </a:r>
                <a:r>
                  <a:rPr lang="en-US" altLang="ko-KR" sz="1100" b="1" dirty="0" smtClean="0"/>
                  <a:t>n=266) </a:t>
                </a:r>
                <a:r>
                  <a:rPr lang="en-US" altLang="ko-KR" sz="1100" b="1" dirty="0"/>
                  <a:t>and </a:t>
                </a:r>
                <a:r>
                  <a:rPr lang="en-US" altLang="ko-KR" sz="1100" b="1" dirty="0" smtClean="0"/>
                  <a:t>4 </a:t>
                </a:r>
                <a:r>
                  <a:rPr lang="en-US" altLang="ko-KR" sz="1100" b="1" dirty="0"/>
                  <a:t>VS (</a:t>
                </a:r>
                <a:r>
                  <a:rPr lang="en-US" altLang="ko-KR" sz="1100" b="1" dirty="0" smtClean="0"/>
                  <a:t>n=8) </a:t>
                </a:r>
                <a:r>
                  <a:rPr lang="en-US" altLang="ko-KR" sz="1100" b="1" dirty="0"/>
                  <a:t>from </a:t>
                </a:r>
                <a:r>
                  <a:rPr lang="en-US" altLang="ko-KR" sz="1100" b="1" dirty="0" smtClean="0"/>
                  <a:t>3 veterinary hospitals </a:t>
                </a:r>
                <a:endParaRPr lang="ko-KR" altLang="en-US" sz="1100" b="1" dirty="0"/>
              </a:p>
            </p:txBody>
          </p:sp>
          <p:sp>
            <p:nvSpPr>
              <p:cNvPr id="56" name="TextBox 55"/>
              <p:cNvSpPr txBox="1"/>
              <p:nvPr/>
            </p:nvSpPr>
            <p:spPr>
              <a:xfrm>
                <a:off x="904050" y="3095971"/>
                <a:ext cx="2088232" cy="769441"/>
              </a:xfrm>
              <a:prstGeom prst="rect">
                <a:avLst/>
              </a:prstGeom>
              <a:noFill/>
              <a:ln w="25400">
                <a:solidFill>
                  <a:schemeClr val="tx1"/>
                </a:solidFill>
              </a:ln>
            </p:spPr>
            <p:txBody>
              <a:bodyPr wrap="square" rtlCol="0">
                <a:spAutoFit/>
              </a:bodyPr>
              <a:lstStyle/>
              <a:p>
                <a:pPr algn="ctr"/>
                <a:r>
                  <a:rPr lang="en-US" altLang="ko-KR" sz="1100" b="1" dirty="0" err="1" smtClean="0"/>
                  <a:t>Chungcheong</a:t>
                </a:r>
                <a:r>
                  <a:rPr lang="en-US" altLang="ko-KR" sz="1100" b="1" dirty="0" smtClean="0"/>
                  <a:t>-do:</a:t>
                </a:r>
                <a:endParaRPr lang="en-US" altLang="ko-KR" sz="1100" b="1" dirty="0"/>
              </a:p>
              <a:p>
                <a:pPr algn="ctr"/>
                <a:r>
                  <a:rPr lang="en-US" altLang="ko-KR" sz="1100" b="1" dirty="0" smtClean="0"/>
                  <a:t>10 HAC (n=50) and 10 VS (n=20) from 1 veterinary hospital</a:t>
                </a:r>
                <a:endParaRPr lang="en-US" altLang="ko-KR" sz="1100" b="1" dirty="0"/>
              </a:p>
            </p:txBody>
          </p:sp>
          <p:sp>
            <p:nvSpPr>
              <p:cNvPr id="57" name="TextBox 56"/>
              <p:cNvSpPr txBox="1"/>
              <p:nvPr/>
            </p:nvSpPr>
            <p:spPr>
              <a:xfrm>
                <a:off x="807266" y="4576272"/>
                <a:ext cx="2232248" cy="600164"/>
              </a:xfrm>
              <a:prstGeom prst="rect">
                <a:avLst/>
              </a:prstGeom>
              <a:noFill/>
              <a:ln w="25400">
                <a:solidFill>
                  <a:schemeClr val="tx1"/>
                </a:solidFill>
              </a:ln>
            </p:spPr>
            <p:txBody>
              <a:bodyPr wrap="square" rtlCol="0">
                <a:spAutoFit/>
              </a:bodyPr>
              <a:lstStyle/>
              <a:p>
                <a:pPr algn="ctr"/>
                <a:r>
                  <a:rPr lang="en-US" altLang="ko-KR" sz="1100" b="1" dirty="0" err="1" smtClean="0"/>
                  <a:t>Jeolla</a:t>
                </a:r>
                <a:r>
                  <a:rPr lang="en-US" altLang="ko-KR" sz="1100" b="1" dirty="0" smtClean="0"/>
                  <a:t>-do:</a:t>
                </a:r>
                <a:endParaRPr lang="en-US" altLang="ko-KR" sz="1100" b="1" dirty="0"/>
              </a:p>
              <a:p>
                <a:pPr algn="ctr"/>
                <a:r>
                  <a:rPr lang="en-US" altLang="ko-KR" sz="1100" b="1" dirty="0" smtClean="0"/>
                  <a:t>3 HAC (n=12) and 6 VS (n=12) from 3 veterinary hospitals</a:t>
                </a:r>
                <a:endParaRPr lang="ko-KR" altLang="en-US" sz="1100" b="1" dirty="0"/>
              </a:p>
            </p:txBody>
          </p:sp>
          <p:sp>
            <p:nvSpPr>
              <p:cNvPr id="58" name="TextBox 57"/>
              <p:cNvSpPr txBox="1"/>
              <p:nvPr/>
            </p:nvSpPr>
            <p:spPr>
              <a:xfrm>
                <a:off x="4211960" y="5301208"/>
                <a:ext cx="2136367" cy="600164"/>
              </a:xfrm>
              <a:prstGeom prst="rect">
                <a:avLst/>
              </a:prstGeom>
              <a:noFill/>
              <a:ln w="25400">
                <a:solidFill>
                  <a:schemeClr val="tx1"/>
                </a:solidFill>
              </a:ln>
            </p:spPr>
            <p:txBody>
              <a:bodyPr wrap="square" rtlCol="0">
                <a:spAutoFit/>
              </a:bodyPr>
              <a:lstStyle/>
              <a:p>
                <a:pPr algn="ctr"/>
                <a:r>
                  <a:rPr lang="en-US" altLang="ko-KR" sz="1100" b="1" dirty="0" err="1" smtClean="0"/>
                  <a:t>Jeju</a:t>
                </a:r>
                <a:r>
                  <a:rPr lang="en-US" altLang="ko-KR" sz="1100" b="1" dirty="0" smtClean="0"/>
                  <a:t>-do:</a:t>
                </a:r>
                <a:endParaRPr lang="en-US" altLang="ko-KR" sz="1100" b="1" dirty="0"/>
              </a:p>
              <a:p>
                <a:pPr algn="ctr"/>
                <a:r>
                  <a:rPr lang="en-US" altLang="ko-KR" sz="1100" b="1" dirty="0" smtClean="0"/>
                  <a:t>1 SC (n=5) and 1 VS (n=2) from 1 veterinary hospital</a:t>
                </a:r>
                <a:endParaRPr lang="ko-KR" altLang="en-US" sz="1100" b="1" dirty="0"/>
              </a:p>
            </p:txBody>
          </p:sp>
          <p:cxnSp>
            <p:nvCxnSpPr>
              <p:cNvPr id="59" name="직선 연결선 58"/>
              <p:cNvCxnSpPr>
                <a:stCxn id="56" idx="3"/>
              </p:cNvCxnSpPr>
              <p:nvPr/>
            </p:nvCxnSpPr>
            <p:spPr>
              <a:xfrm flipV="1">
                <a:off x="2992282" y="3049158"/>
                <a:ext cx="1044234" cy="4315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직선 연결선 59"/>
              <p:cNvCxnSpPr>
                <a:stCxn id="57" idx="3"/>
              </p:cNvCxnSpPr>
              <p:nvPr/>
            </p:nvCxnSpPr>
            <p:spPr>
              <a:xfrm flipV="1">
                <a:off x="3039514" y="4469308"/>
                <a:ext cx="903034" cy="4070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a:endCxn id="58" idx="1"/>
              </p:cNvCxnSpPr>
              <p:nvPr/>
            </p:nvCxnSpPr>
            <p:spPr>
              <a:xfrm>
                <a:off x="3668149" y="5525192"/>
                <a:ext cx="543811" cy="760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6172811" y="3296908"/>
                <a:ext cx="2153808" cy="769441"/>
              </a:xfrm>
              <a:prstGeom prst="rect">
                <a:avLst/>
              </a:prstGeom>
              <a:noFill/>
              <a:ln w="25400">
                <a:solidFill>
                  <a:schemeClr val="tx1"/>
                </a:solidFill>
              </a:ln>
            </p:spPr>
            <p:txBody>
              <a:bodyPr wrap="square" rtlCol="0">
                <a:spAutoFit/>
              </a:bodyPr>
              <a:lstStyle/>
              <a:p>
                <a:pPr algn="ctr"/>
                <a:r>
                  <a:rPr lang="en-US" altLang="ko-KR" sz="1100" b="1" dirty="0" err="1" smtClean="0"/>
                  <a:t>Gyeongsang</a:t>
                </a:r>
                <a:r>
                  <a:rPr lang="en-US" altLang="ko-KR" sz="1100" b="1" dirty="0" smtClean="0"/>
                  <a:t>-do:</a:t>
                </a:r>
                <a:endParaRPr lang="en-US" altLang="ko-KR" sz="1100" b="1" dirty="0"/>
              </a:p>
              <a:p>
                <a:pPr algn="ctr"/>
                <a:r>
                  <a:rPr lang="en-US" altLang="ko-KR" sz="1100" b="1" dirty="0" smtClean="0"/>
                  <a:t>20 SC (n=100) and 20 VS (n=40) from 3 veterinary hospitals</a:t>
                </a:r>
                <a:endParaRPr lang="ko-KR" altLang="en-US" sz="1100" b="1" dirty="0"/>
              </a:p>
            </p:txBody>
          </p:sp>
        </p:grpSp>
        <p:sp>
          <p:nvSpPr>
            <p:cNvPr id="6" name="양쪽 모서리가 둥근 사각형 5"/>
            <p:cNvSpPr/>
            <p:nvPr/>
          </p:nvSpPr>
          <p:spPr>
            <a:xfrm>
              <a:off x="3615167" y="1983509"/>
              <a:ext cx="214843" cy="153705"/>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타원 6">
              <a:extLst>
                <a:ext uri="{FF2B5EF4-FFF2-40B4-BE49-F238E27FC236}">
                  <a16:creationId xmlns:a16="http://schemas.microsoft.com/office/drawing/2014/main" id="{8F592242-B8E4-4D45-B52F-EC6EA8509739}"/>
                </a:ext>
              </a:extLst>
            </p:cNvPr>
            <p:cNvSpPr/>
            <p:nvPr/>
          </p:nvSpPr>
          <p:spPr>
            <a:xfrm>
              <a:off x="4013116" y="202485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타원 7">
              <a:extLst>
                <a:ext uri="{FF2B5EF4-FFF2-40B4-BE49-F238E27FC236}">
                  <a16:creationId xmlns:a16="http://schemas.microsoft.com/office/drawing/2014/main" id="{671D611C-A788-4AA4-8421-275A405B8615}"/>
                </a:ext>
              </a:extLst>
            </p:cNvPr>
            <p:cNvSpPr/>
            <p:nvPr/>
          </p:nvSpPr>
          <p:spPr>
            <a:xfrm>
              <a:off x="3953806" y="206054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타원 8">
              <a:extLst>
                <a:ext uri="{FF2B5EF4-FFF2-40B4-BE49-F238E27FC236}">
                  <a16:creationId xmlns:a16="http://schemas.microsoft.com/office/drawing/2014/main" id="{BEA7E878-8F3B-4C55-A9C6-6DFD564EA22E}"/>
                </a:ext>
              </a:extLst>
            </p:cNvPr>
            <p:cNvSpPr/>
            <p:nvPr/>
          </p:nvSpPr>
          <p:spPr>
            <a:xfrm>
              <a:off x="3977116" y="2033571"/>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a:extLst>
                <a:ext uri="{FF2B5EF4-FFF2-40B4-BE49-F238E27FC236}">
                  <a16:creationId xmlns:a16="http://schemas.microsoft.com/office/drawing/2014/main" id="{8F04871A-21F9-4C6D-9A54-689E43E9DF84}"/>
                </a:ext>
              </a:extLst>
            </p:cNvPr>
            <p:cNvSpPr/>
            <p:nvPr/>
          </p:nvSpPr>
          <p:spPr>
            <a:xfrm>
              <a:off x="3986433" y="2065214"/>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타원 10">
              <a:extLst>
                <a:ext uri="{FF2B5EF4-FFF2-40B4-BE49-F238E27FC236}">
                  <a16:creationId xmlns:a16="http://schemas.microsoft.com/office/drawing/2014/main" id="{7E0D0650-E3AC-48BE-85BB-6D9358680AFB}"/>
                </a:ext>
              </a:extLst>
            </p:cNvPr>
            <p:cNvSpPr/>
            <p:nvPr/>
          </p:nvSpPr>
          <p:spPr>
            <a:xfrm>
              <a:off x="3990458" y="2039091"/>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타원 11">
              <a:extLst>
                <a:ext uri="{FF2B5EF4-FFF2-40B4-BE49-F238E27FC236}">
                  <a16:creationId xmlns:a16="http://schemas.microsoft.com/office/drawing/2014/main" id="{45B3521B-E697-4B16-9FAA-AA8F897E99B0}"/>
                </a:ext>
              </a:extLst>
            </p:cNvPr>
            <p:cNvSpPr/>
            <p:nvPr/>
          </p:nvSpPr>
          <p:spPr>
            <a:xfrm>
              <a:off x="3986433" y="2040231"/>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타원 12">
              <a:extLst>
                <a:ext uri="{FF2B5EF4-FFF2-40B4-BE49-F238E27FC236}">
                  <a16:creationId xmlns:a16="http://schemas.microsoft.com/office/drawing/2014/main" id="{475792D6-AFDD-4CE2-9383-32BA35919D80}"/>
                </a:ext>
              </a:extLst>
            </p:cNvPr>
            <p:cNvSpPr/>
            <p:nvPr/>
          </p:nvSpPr>
          <p:spPr>
            <a:xfrm>
              <a:off x="3965461" y="2092251"/>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타원 13">
              <a:extLst>
                <a:ext uri="{FF2B5EF4-FFF2-40B4-BE49-F238E27FC236}">
                  <a16:creationId xmlns:a16="http://schemas.microsoft.com/office/drawing/2014/main" id="{48C79A00-FA49-43C9-ADC8-ABD4DAE9EF5B}"/>
                </a:ext>
              </a:extLst>
            </p:cNvPr>
            <p:cNvSpPr/>
            <p:nvPr/>
          </p:nvSpPr>
          <p:spPr>
            <a:xfrm>
              <a:off x="4105124" y="2234018"/>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양쪽 모서리가 둥근 사각형 14"/>
            <p:cNvSpPr/>
            <p:nvPr/>
          </p:nvSpPr>
          <p:spPr>
            <a:xfrm>
              <a:off x="3538644" y="1885528"/>
              <a:ext cx="160285" cy="175014"/>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타원 15">
              <a:extLst>
                <a:ext uri="{FF2B5EF4-FFF2-40B4-BE49-F238E27FC236}">
                  <a16:creationId xmlns:a16="http://schemas.microsoft.com/office/drawing/2014/main" id="{30E3AC9D-489F-4D75-84A4-0395564289D2}"/>
                </a:ext>
              </a:extLst>
            </p:cNvPr>
            <p:cNvSpPr/>
            <p:nvPr/>
          </p:nvSpPr>
          <p:spPr>
            <a:xfrm>
              <a:off x="3691456" y="1919533"/>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타원 16">
              <a:extLst>
                <a:ext uri="{FF2B5EF4-FFF2-40B4-BE49-F238E27FC236}">
                  <a16:creationId xmlns:a16="http://schemas.microsoft.com/office/drawing/2014/main" id="{15FEC386-EAD8-461E-A441-FD7038A2EA5F}"/>
                </a:ext>
              </a:extLst>
            </p:cNvPr>
            <p:cNvSpPr/>
            <p:nvPr/>
          </p:nvSpPr>
          <p:spPr>
            <a:xfrm>
              <a:off x="4030815" y="2392839"/>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대각선 줄무늬 17"/>
            <p:cNvSpPr/>
            <p:nvPr/>
          </p:nvSpPr>
          <p:spPr>
            <a:xfrm rot="4975466">
              <a:off x="3671528" y="2241586"/>
              <a:ext cx="432090" cy="248758"/>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9" name="달 18"/>
            <p:cNvSpPr/>
            <p:nvPr/>
          </p:nvSpPr>
          <p:spPr>
            <a:xfrm rot="10348099">
              <a:off x="3982839" y="2651255"/>
              <a:ext cx="593854" cy="638787"/>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달 19"/>
            <p:cNvSpPr/>
            <p:nvPr/>
          </p:nvSpPr>
          <p:spPr>
            <a:xfrm rot="10348099">
              <a:off x="4895178" y="4034693"/>
              <a:ext cx="593854" cy="585343"/>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타원 20"/>
            <p:cNvSpPr/>
            <p:nvPr/>
          </p:nvSpPr>
          <p:spPr>
            <a:xfrm>
              <a:off x="4924735" y="3474444"/>
              <a:ext cx="914400" cy="914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p:cNvSpPr/>
            <p:nvPr/>
          </p:nvSpPr>
          <p:spPr>
            <a:xfrm>
              <a:off x="4706862" y="3623234"/>
              <a:ext cx="986831" cy="616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p:cNvSpPr/>
            <p:nvPr/>
          </p:nvSpPr>
          <p:spPr>
            <a:xfrm>
              <a:off x="4953345" y="3339433"/>
              <a:ext cx="728808" cy="404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타원 23">
              <a:extLst>
                <a:ext uri="{FF2B5EF4-FFF2-40B4-BE49-F238E27FC236}">
                  <a16:creationId xmlns:a16="http://schemas.microsoft.com/office/drawing/2014/main" id="{3C8174E3-ED81-4BB9-883A-9B6A0B156D4E}"/>
                </a:ext>
              </a:extLst>
            </p:cNvPr>
            <p:cNvSpPr/>
            <p:nvPr/>
          </p:nvSpPr>
          <p:spPr>
            <a:xfrm>
              <a:off x="4617376" y="198885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타원 24">
              <a:extLst>
                <a:ext uri="{FF2B5EF4-FFF2-40B4-BE49-F238E27FC236}">
                  <a16:creationId xmlns:a16="http://schemas.microsoft.com/office/drawing/2014/main" id="{2B1767EF-C8D3-48D3-A823-7E9B7D25A14C}"/>
                </a:ext>
              </a:extLst>
            </p:cNvPr>
            <p:cNvSpPr/>
            <p:nvPr/>
          </p:nvSpPr>
          <p:spPr>
            <a:xfrm>
              <a:off x="5251876" y="166407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25">
              <a:extLst>
                <a:ext uri="{FF2B5EF4-FFF2-40B4-BE49-F238E27FC236}">
                  <a16:creationId xmlns:a16="http://schemas.microsoft.com/office/drawing/2014/main" id="{069933A2-A184-475A-B4FE-F0923E3FF85B}"/>
                </a:ext>
              </a:extLst>
            </p:cNvPr>
            <p:cNvSpPr/>
            <p:nvPr/>
          </p:nvSpPr>
          <p:spPr>
            <a:xfrm>
              <a:off x="4355984" y="285293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7" name="타원 26">
              <a:extLst>
                <a:ext uri="{FF2B5EF4-FFF2-40B4-BE49-F238E27FC236}">
                  <a16:creationId xmlns:a16="http://schemas.microsoft.com/office/drawing/2014/main" id="{23263B15-73E1-4F4C-97F1-89AD0B522156}"/>
                </a:ext>
              </a:extLst>
            </p:cNvPr>
            <p:cNvSpPr/>
            <p:nvPr/>
          </p:nvSpPr>
          <p:spPr>
            <a:xfrm>
              <a:off x="5164278" y="364503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a:extLst>
                <a:ext uri="{FF2B5EF4-FFF2-40B4-BE49-F238E27FC236}">
                  <a16:creationId xmlns:a16="http://schemas.microsoft.com/office/drawing/2014/main" id="{4A452E75-5276-4E8E-9396-A13D4438C5FB}"/>
                </a:ext>
              </a:extLst>
            </p:cNvPr>
            <p:cNvSpPr/>
            <p:nvPr/>
          </p:nvSpPr>
          <p:spPr>
            <a:xfrm>
              <a:off x="5580112" y="4293840"/>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a:extLst>
                <a:ext uri="{FF2B5EF4-FFF2-40B4-BE49-F238E27FC236}">
                  <a16:creationId xmlns:a16="http://schemas.microsoft.com/office/drawing/2014/main" id="{D94B058D-AB4B-41A0-98E3-AB5F2CBDA207}"/>
                </a:ext>
              </a:extLst>
            </p:cNvPr>
            <p:cNvSpPr/>
            <p:nvPr/>
          </p:nvSpPr>
          <p:spPr>
            <a:xfrm>
              <a:off x="5076064" y="4492821"/>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타원 29">
              <a:extLst>
                <a:ext uri="{FF2B5EF4-FFF2-40B4-BE49-F238E27FC236}">
                  <a16:creationId xmlns:a16="http://schemas.microsoft.com/office/drawing/2014/main" id="{5944D7DC-35CA-4FFC-85AE-6F3E27F973D5}"/>
                </a:ext>
              </a:extLst>
            </p:cNvPr>
            <p:cNvSpPr/>
            <p:nvPr/>
          </p:nvSpPr>
          <p:spPr>
            <a:xfrm>
              <a:off x="3455880" y="4522786"/>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타원 30">
              <a:extLst>
                <a:ext uri="{FF2B5EF4-FFF2-40B4-BE49-F238E27FC236}">
                  <a16:creationId xmlns:a16="http://schemas.microsoft.com/office/drawing/2014/main" id="{DBC2F28F-53B1-4DEF-8CE7-501308553A46}"/>
                </a:ext>
              </a:extLst>
            </p:cNvPr>
            <p:cNvSpPr/>
            <p:nvPr/>
          </p:nvSpPr>
          <p:spPr>
            <a:xfrm>
              <a:off x="4146298" y="4793185"/>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2" name="타원 31">
              <a:extLst>
                <a:ext uri="{FF2B5EF4-FFF2-40B4-BE49-F238E27FC236}">
                  <a16:creationId xmlns:a16="http://schemas.microsoft.com/office/drawing/2014/main" id="{952EE2A0-E991-4645-92E8-E2AD092D6648}"/>
                </a:ext>
              </a:extLst>
            </p:cNvPr>
            <p:cNvSpPr/>
            <p:nvPr/>
          </p:nvSpPr>
          <p:spPr>
            <a:xfrm>
              <a:off x="3923936" y="3717032"/>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타원 32">
              <a:extLst>
                <a:ext uri="{FF2B5EF4-FFF2-40B4-BE49-F238E27FC236}">
                  <a16:creationId xmlns:a16="http://schemas.microsoft.com/office/drawing/2014/main" id="{B2EAA255-9886-4B88-87FF-C4DF9C59478F}"/>
                </a:ext>
              </a:extLst>
            </p:cNvPr>
            <p:cNvSpPr/>
            <p:nvPr/>
          </p:nvSpPr>
          <p:spPr>
            <a:xfrm>
              <a:off x="3563888" y="5449063"/>
              <a:ext cx="72000" cy="72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TextBox 33"/>
            <p:cNvSpPr txBox="1"/>
            <p:nvPr/>
          </p:nvSpPr>
          <p:spPr>
            <a:xfrm>
              <a:off x="5799672" y="1328718"/>
              <a:ext cx="2225824" cy="769441"/>
            </a:xfrm>
            <a:prstGeom prst="rect">
              <a:avLst/>
            </a:prstGeom>
            <a:noFill/>
            <a:ln w="25400">
              <a:solidFill>
                <a:schemeClr val="tx1"/>
              </a:solidFill>
            </a:ln>
          </p:spPr>
          <p:txBody>
            <a:bodyPr wrap="square" rtlCol="0">
              <a:spAutoFit/>
            </a:bodyPr>
            <a:lstStyle/>
            <a:p>
              <a:pPr algn="ctr"/>
              <a:r>
                <a:rPr lang="en-US" altLang="ko-KR" sz="1100" b="1" dirty="0" err="1" smtClean="0"/>
                <a:t>Gangwon</a:t>
              </a:r>
              <a:r>
                <a:rPr lang="en-US" altLang="ko-KR" sz="1100" b="1" dirty="0" smtClean="0"/>
                <a:t>-do:</a:t>
              </a:r>
              <a:endParaRPr lang="en-US" altLang="ko-KR" sz="1100" b="1" dirty="0"/>
            </a:p>
            <a:p>
              <a:pPr algn="ctr"/>
              <a:r>
                <a:rPr lang="en-US" altLang="ko-KR" sz="1100" b="1" dirty="0" smtClean="0"/>
                <a:t>22 SC (n=88), 39 HAC (n=149) and 32 VS (n=64) from 2 veterinary hospitals</a:t>
              </a:r>
              <a:endParaRPr lang="ko-KR" altLang="en-US" sz="1100" b="1" dirty="0"/>
            </a:p>
          </p:txBody>
        </p:sp>
        <p:cxnSp>
          <p:nvCxnSpPr>
            <p:cNvPr id="35" name="직선 연결선 34"/>
            <p:cNvCxnSpPr/>
            <p:nvPr/>
          </p:nvCxnSpPr>
          <p:spPr>
            <a:xfrm flipV="1">
              <a:off x="4953345" y="1616750"/>
              <a:ext cx="846327" cy="33878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직사각형 35"/>
            <p:cNvSpPr/>
            <p:nvPr/>
          </p:nvSpPr>
          <p:spPr>
            <a:xfrm>
              <a:off x="3668149" y="3966330"/>
              <a:ext cx="759835" cy="526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달 36"/>
            <p:cNvSpPr/>
            <p:nvPr/>
          </p:nvSpPr>
          <p:spPr>
            <a:xfrm>
              <a:off x="3568092" y="3941793"/>
              <a:ext cx="355844" cy="424047"/>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달 37"/>
            <p:cNvSpPr/>
            <p:nvPr/>
          </p:nvSpPr>
          <p:spPr>
            <a:xfrm rot="19122176">
              <a:off x="4164202" y="2786861"/>
              <a:ext cx="302397" cy="864221"/>
            </a:xfrm>
            <a:prstGeom prst="moon">
              <a:avLst>
                <a:gd name="adj" fmla="val 87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달 38"/>
            <p:cNvSpPr/>
            <p:nvPr/>
          </p:nvSpPr>
          <p:spPr>
            <a:xfrm rot="10348099">
              <a:off x="5330816" y="3532078"/>
              <a:ext cx="593854" cy="585343"/>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0" name="직선 연결선 39"/>
            <p:cNvCxnSpPr/>
            <p:nvPr/>
          </p:nvCxnSpPr>
          <p:spPr>
            <a:xfrm flipV="1">
              <a:off x="5331198" y="3633571"/>
              <a:ext cx="839272" cy="14597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86941" y="872940"/>
              <a:ext cx="2336060" cy="769441"/>
            </a:xfrm>
            <a:prstGeom prst="rect">
              <a:avLst/>
            </a:prstGeom>
            <a:noFill/>
            <a:ln w="25400">
              <a:solidFill>
                <a:schemeClr val="tx1"/>
              </a:solidFill>
            </a:ln>
          </p:spPr>
          <p:txBody>
            <a:bodyPr wrap="square" rtlCol="0">
              <a:spAutoFit/>
            </a:bodyPr>
            <a:lstStyle/>
            <a:p>
              <a:pPr algn="ctr"/>
              <a:r>
                <a:rPr lang="en-US" altLang="ko-KR" sz="1100" b="1" dirty="0" smtClean="0"/>
                <a:t>Seoul:</a:t>
              </a:r>
              <a:endParaRPr lang="en-US" altLang="ko-KR" sz="1100" b="1" dirty="0"/>
            </a:p>
            <a:p>
              <a:pPr algn="ctr"/>
              <a:r>
                <a:rPr lang="en-US" altLang="ko-KR" sz="1100" b="1" dirty="0"/>
                <a:t>35 SC </a:t>
              </a:r>
              <a:r>
                <a:rPr lang="en-US" altLang="ko-KR" sz="1100" b="1" dirty="0" smtClean="0"/>
                <a:t>(n=140</a:t>
              </a:r>
              <a:r>
                <a:rPr lang="en-US" altLang="ko-KR" sz="1100" b="1" dirty="0"/>
                <a:t>), </a:t>
              </a:r>
              <a:r>
                <a:rPr lang="en-US" altLang="ko-KR" sz="1100" b="1" dirty="0" smtClean="0"/>
                <a:t>220 </a:t>
              </a:r>
              <a:r>
                <a:rPr lang="en-US" altLang="ko-KR" sz="1100" b="1" dirty="0"/>
                <a:t>HAC (</a:t>
              </a:r>
              <a:r>
                <a:rPr lang="en-US" altLang="ko-KR" sz="1100" b="1" dirty="0" smtClean="0"/>
                <a:t>n=880) </a:t>
              </a:r>
              <a:r>
                <a:rPr lang="en-US" altLang="ko-KR" sz="1100" b="1" dirty="0"/>
                <a:t>and </a:t>
              </a:r>
              <a:r>
                <a:rPr lang="en-US" altLang="ko-KR" sz="1100" b="1" dirty="0" smtClean="0"/>
                <a:t>221 </a:t>
              </a:r>
              <a:r>
                <a:rPr lang="en-US" altLang="ko-KR" sz="1100" b="1" dirty="0"/>
                <a:t>VS (</a:t>
              </a:r>
              <a:r>
                <a:rPr lang="en-US" altLang="ko-KR" sz="1100" b="1" dirty="0" smtClean="0"/>
                <a:t>n=442) </a:t>
              </a:r>
              <a:r>
                <a:rPr lang="en-US" altLang="ko-KR" sz="1100" b="1" dirty="0"/>
                <a:t>from 7</a:t>
              </a:r>
              <a:r>
                <a:rPr lang="en-US" altLang="ko-KR" sz="1100" b="1" dirty="0" smtClean="0"/>
                <a:t> veterinary hospitals </a:t>
              </a:r>
              <a:endParaRPr lang="ko-KR" altLang="en-US" sz="1100" b="1" dirty="0"/>
            </a:p>
          </p:txBody>
        </p:sp>
        <p:cxnSp>
          <p:nvCxnSpPr>
            <p:cNvPr id="42" name="직선 연결선 41"/>
            <p:cNvCxnSpPr/>
            <p:nvPr/>
          </p:nvCxnSpPr>
          <p:spPr>
            <a:xfrm>
              <a:off x="2754086" y="1643743"/>
              <a:ext cx="1133487" cy="4574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직사각형 42"/>
            <p:cNvSpPr/>
            <p:nvPr/>
          </p:nvSpPr>
          <p:spPr>
            <a:xfrm>
              <a:off x="6086700" y="2131445"/>
              <a:ext cx="728808" cy="404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직사각형 43"/>
            <p:cNvSpPr/>
            <p:nvPr/>
          </p:nvSpPr>
          <p:spPr>
            <a:xfrm>
              <a:off x="3135829" y="2263693"/>
              <a:ext cx="580883" cy="243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달 44"/>
            <p:cNvSpPr/>
            <p:nvPr/>
          </p:nvSpPr>
          <p:spPr>
            <a:xfrm rot="10348099">
              <a:off x="3215508" y="2278378"/>
              <a:ext cx="327828" cy="335157"/>
            </a:xfrm>
            <a:prstGeom prst="moon">
              <a:avLst>
                <a:gd name="adj" fmla="val 709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6" name="직선 연결선 45"/>
            <p:cNvCxnSpPr/>
            <p:nvPr/>
          </p:nvCxnSpPr>
          <p:spPr>
            <a:xfrm>
              <a:off x="3014702" y="2347123"/>
              <a:ext cx="830487" cy="5999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3" name="TextBox 62"/>
          <p:cNvSpPr txBox="1"/>
          <p:nvPr/>
        </p:nvSpPr>
        <p:spPr>
          <a:xfrm>
            <a:off x="251520" y="192817"/>
            <a:ext cx="1656184" cy="369332"/>
          </a:xfrm>
          <a:prstGeom prst="rect">
            <a:avLst/>
          </a:prstGeom>
          <a:noFill/>
        </p:spPr>
        <p:txBody>
          <a:bodyPr wrap="square" rtlCol="0">
            <a:spAutoFit/>
          </a:bodyPr>
          <a:lstStyle/>
          <a:p>
            <a:r>
              <a:rPr lang="en-US" altLang="ko-KR" dirty="0" smtClean="0"/>
              <a:t>Fig. 1</a:t>
            </a:r>
            <a:endParaRPr lang="ko-KR" altLang="en-US" dirty="0"/>
          </a:p>
        </p:txBody>
      </p:sp>
    </p:spTree>
    <p:extLst>
      <p:ext uri="{BB962C8B-B14F-4D97-AF65-F5344CB8AC3E}">
        <p14:creationId xmlns:p14="http://schemas.microsoft.com/office/powerpoint/2010/main" val="3665300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normAutofit fontScale="85000" lnSpcReduction="10000"/>
          </a:bodyPr>
          <a:lstStyle/>
          <a:p>
            <a:pPr marL="0" indent="0">
              <a:buNone/>
            </a:pPr>
            <a:r>
              <a:rPr lang="en-US" altLang="ko-KR" dirty="0"/>
              <a:t>Figure </a:t>
            </a:r>
            <a:r>
              <a:rPr lang="en-US" altLang="ko-KR" dirty="0" smtClean="0"/>
              <a:t>Legend</a:t>
            </a:r>
            <a:endParaRPr lang="ko-KR" altLang="ko-KR" dirty="0"/>
          </a:p>
          <a:p>
            <a:pPr marL="0" indent="0">
              <a:buNone/>
            </a:pPr>
            <a:r>
              <a:rPr lang="en-US" altLang="ko-KR" dirty="0"/>
              <a:t> </a:t>
            </a:r>
            <a:endParaRPr lang="ko-KR" altLang="ko-KR" dirty="0"/>
          </a:p>
          <a:p>
            <a:pPr marL="0" indent="0">
              <a:buNone/>
            </a:pPr>
            <a:r>
              <a:rPr lang="en-US" altLang="ko-KR" b="1" dirty="0"/>
              <a:t>Fig. 1</a:t>
            </a:r>
            <a:r>
              <a:rPr lang="en-US" altLang="ko-KR" dirty="0"/>
              <a:t> Geographical distribution of veterinary hospitals included in this study. The map shows physical locations of veterinary hospitals in which samples collected (closed circles) and the number of samples collected in each province. The number in parentheses indicates the total number of swab samples collected from the indicated number of individual cats or staffs. SC, stray cats; HAC, hospital-admitted cats; VS, veterinary staffs.</a:t>
            </a:r>
            <a:endParaRPr lang="ko-KR" altLang="ko-KR" dirty="0"/>
          </a:p>
          <a:p>
            <a:endParaRPr lang="ko-KR" altLang="en-US" dirty="0"/>
          </a:p>
        </p:txBody>
      </p:sp>
    </p:spTree>
    <p:extLst>
      <p:ext uri="{BB962C8B-B14F-4D97-AF65-F5344CB8AC3E}">
        <p14:creationId xmlns:p14="http://schemas.microsoft.com/office/powerpoint/2010/main" val="2733198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92817"/>
            <a:ext cx="1656184" cy="369332"/>
          </a:xfrm>
          <a:prstGeom prst="rect">
            <a:avLst/>
          </a:prstGeom>
          <a:noFill/>
        </p:spPr>
        <p:txBody>
          <a:bodyPr wrap="square" rtlCol="0">
            <a:spAutoFit/>
          </a:bodyPr>
          <a:lstStyle/>
          <a:p>
            <a:r>
              <a:rPr lang="en-US" altLang="ko-KR" dirty="0" smtClean="0"/>
              <a:t>Fig. S1 (A)</a:t>
            </a:r>
            <a:endParaRPr lang="ko-KR" altLang="en-US" dirty="0"/>
          </a:p>
        </p:txBody>
      </p:sp>
      <p:graphicFrame>
        <p:nvGraphicFramePr>
          <p:cNvPr id="6" name="차트 5">
            <a:extLst>
              <a:ext uri="{FF2B5EF4-FFF2-40B4-BE49-F238E27FC236}">
                <a16:creationId xmlns:a16="http://schemas.microsoft.com/office/drawing/2014/main" id="{0DEE2705-5721-47CA-A0D4-C14C95E0A823}"/>
              </a:ext>
            </a:extLst>
          </p:cNvPr>
          <p:cNvGraphicFramePr>
            <a:graphicFrameLocks/>
          </p:cNvGraphicFramePr>
          <p:nvPr>
            <p:extLst>
              <p:ext uri="{D42A27DB-BD31-4B8C-83A1-F6EECF244321}">
                <p14:modId xmlns:p14="http://schemas.microsoft.com/office/powerpoint/2010/main" val="1992419557"/>
              </p:ext>
            </p:extLst>
          </p:nvPr>
        </p:nvGraphicFramePr>
        <p:xfrm>
          <a:off x="-177140" y="564572"/>
          <a:ext cx="9498280" cy="57288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0165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251520" y="192817"/>
            <a:ext cx="1656184" cy="369332"/>
          </a:xfrm>
          <a:prstGeom prst="rect">
            <a:avLst/>
          </a:prstGeom>
          <a:noFill/>
        </p:spPr>
        <p:txBody>
          <a:bodyPr wrap="square" rtlCol="0">
            <a:spAutoFit/>
          </a:bodyPr>
          <a:lstStyle/>
          <a:p>
            <a:r>
              <a:rPr lang="en-US" altLang="ko-KR" dirty="0" smtClean="0"/>
              <a:t>Fig. S1 (B)</a:t>
            </a:r>
            <a:endParaRPr lang="ko-KR" altLang="en-US" dirty="0"/>
          </a:p>
        </p:txBody>
      </p:sp>
      <p:graphicFrame>
        <p:nvGraphicFramePr>
          <p:cNvPr id="66" name="차트 65">
            <a:extLst>
              <a:ext uri="{FF2B5EF4-FFF2-40B4-BE49-F238E27FC236}">
                <a16:creationId xmlns:a16="http://schemas.microsoft.com/office/drawing/2014/main" id="{ABA9C73F-27D2-40E6-9907-2F36A7F0F6B4}"/>
              </a:ext>
            </a:extLst>
          </p:cNvPr>
          <p:cNvGraphicFramePr>
            <a:graphicFrameLocks/>
          </p:cNvGraphicFramePr>
          <p:nvPr>
            <p:extLst>
              <p:ext uri="{D42A27DB-BD31-4B8C-83A1-F6EECF244321}">
                <p14:modId xmlns:p14="http://schemas.microsoft.com/office/powerpoint/2010/main" val="2483984621"/>
              </p:ext>
            </p:extLst>
          </p:nvPr>
        </p:nvGraphicFramePr>
        <p:xfrm>
          <a:off x="299838" y="566293"/>
          <a:ext cx="8544324" cy="5725413"/>
        </p:xfrm>
        <a:graphic>
          <a:graphicData uri="http://schemas.openxmlformats.org/drawingml/2006/chart">
            <c:chart xmlns:c="http://schemas.openxmlformats.org/drawingml/2006/chart" xmlns:r="http://schemas.openxmlformats.org/officeDocument/2006/relationships" r:id="rId2"/>
          </a:graphicData>
        </a:graphic>
      </p:graphicFrame>
      <p:sp>
        <p:nvSpPr>
          <p:cNvPr id="67" name="TextBox 1"/>
          <p:cNvSpPr txBox="1"/>
          <p:nvPr/>
        </p:nvSpPr>
        <p:spPr>
          <a:xfrm>
            <a:off x="2168178" y="277457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68" name="TextBox 1"/>
          <p:cNvSpPr txBox="1"/>
          <p:nvPr/>
        </p:nvSpPr>
        <p:spPr>
          <a:xfrm>
            <a:off x="2327052" y="165000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69" name="TextBox 1"/>
          <p:cNvSpPr txBox="1"/>
          <p:nvPr/>
        </p:nvSpPr>
        <p:spPr>
          <a:xfrm>
            <a:off x="2926218" y="177281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70" name="TextBox 1"/>
          <p:cNvSpPr txBox="1"/>
          <p:nvPr/>
        </p:nvSpPr>
        <p:spPr>
          <a:xfrm>
            <a:off x="3074346" y="99524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71" name="TextBox 1"/>
          <p:cNvSpPr txBox="1"/>
          <p:nvPr/>
        </p:nvSpPr>
        <p:spPr>
          <a:xfrm>
            <a:off x="2743334" y="253587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2" name="TextBox 1"/>
          <p:cNvSpPr txBox="1"/>
          <p:nvPr/>
        </p:nvSpPr>
        <p:spPr>
          <a:xfrm>
            <a:off x="2008678" y="311082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3" name="TextBox 1"/>
          <p:cNvSpPr txBox="1"/>
          <p:nvPr/>
        </p:nvSpPr>
        <p:spPr>
          <a:xfrm>
            <a:off x="5182466" y="325595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74" name="TextBox 1"/>
          <p:cNvSpPr txBox="1"/>
          <p:nvPr/>
        </p:nvSpPr>
        <p:spPr>
          <a:xfrm>
            <a:off x="5339526" y="174491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75" name="TextBox 1"/>
          <p:cNvSpPr txBox="1"/>
          <p:nvPr/>
        </p:nvSpPr>
        <p:spPr>
          <a:xfrm>
            <a:off x="5004048" y="364614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6" name="TextBox 1"/>
          <p:cNvSpPr txBox="1"/>
          <p:nvPr/>
        </p:nvSpPr>
        <p:spPr>
          <a:xfrm>
            <a:off x="1420203" y="230068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7" name="TextBox 1"/>
          <p:cNvSpPr txBox="1"/>
          <p:nvPr/>
        </p:nvSpPr>
        <p:spPr>
          <a:xfrm>
            <a:off x="1576425" y="1331451"/>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78" name="TextBox 1"/>
          <p:cNvSpPr txBox="1"/>
          <p:nvPr/>
        </p:nvSpPr>
        <p:spPr>
          <a:xfrm>
            <a:off x="1232651" y="248438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79" name="TextBox 1"/>
          <p:cNvSpPr txBox="1"/>
          <p:nvPr/>
        </p:nvSpPr>
        <p:spPr>
          <a:xfrm>
            <a:off x="3669384" y="376001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0" name="TextBox 1"/>
          <p:cNvSpPr txBox="1"/>
          <p:nvPr/>
        </p:nvSpPr>
        <p:spPr>
          <a:xfrm>
            <a:off x="3836492" y="259918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81" name="TextBox 1"/>
          <p:cNvSpPr txBox="1"/>
          <p:nvPr/>
        </p:nvSpPr>
        <p:spPr>
          <a:xfrm>
            <a:off x="3506394" y="371703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2" name="TextBox 1"/>
          <p:cNvSpPr txBox="1"/>
          <p:nvPr/>
        </p:nvSpPr>
        <p:spPr>
          <a:xfrm>
            <a:off x="4429622" y="370251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3" name="TextBox 1"/>
          <p:cNvSpPr txBox="1"/>
          <p:nvPr/>
        </p:nvSpPr>
        <p:spPr>
          <a:xfrm>
            <a:off x="4601196" y="260788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84" name="TextBox 1"/>
          <p:cNvSpPr txBox="1"/>
          <p:nvPr/>
        </p:nvSpPr>
        <p:spPr>
          <a:xfrm>
            <a:off x="4255502" y="378904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5" name="TextBox 1"/>
          <p:cNvSpPr txBox="1"/>
          <p:nvPr/>
        </p:nvSpPr>
        <p:spPr>
          <a:xfrm>
            <a:off x="5917824" y="414908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6" name="TextBox 1"/>
          <p:cNvSpPr txBox="1"/>
          <p:nvPr/>
        </p:nvSpPr>
        <p:spPr>
          <a:xfrm>
            <a:off x="6070418" y="369270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87" name="TextBox 1"/>
          <p:cNvSpPr txBox="1"/>
          <p:nvPr/>
        </p:nvSpPr>
        <p:spPr>
          <a:xfrm>
            <a:off x="5753156" y="419206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8" name="TextBox 1"/>
          <p:cNvSpPr txBox="1"/>
          <p:nvPr/>
        </p:nvSpPr>
        <p:spPr>
          <a:xfrm>
            <a:off x="6677332" y="4134566"/>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89" name="TextBox 1"/>
          <p:cNvSpPr txBox="1"/>
          <p:nvPr/>
        </p:nvSpPr>
        <p:spPr>
          <a:xfrm>
            <a:off x="6839974" y="372172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90" name="TextBox 1"/>
          <p:cNvSpPr txBox="1"/>
          <p:nvPr/>
        </p:nvSpPr>
        <p:spPr>
          <a:xfrm>
            <a:off x="6504294" y="4178670"/>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Tree>
    <p:extLst>
      <p:ext uri="{BB962C8B-B14F-4D97-AF65-F5344CB8AC3E}">
        <p14:creationId xmlns:p14="http://schemas.microsoft.com/office/powerpoint/2010/main" val="1139847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92817"/>
            <a:ext cx="1656184" cy="369332"/>
          </a:xfrm>
          <a:prstGeom prst="rect">
            <a:avLst/>
          </a:prstGeom>
          <a:noFill/>
        </p:spPr>
        <p:txBody>
          <a:bodyPr wrap="square" rtlCol="0">
            <a:spAutoFit/>
          </a:bodyPr>
          <a:lstStyle/>
          <a:p>
            <a:r>
              <a:rPr lang="en-US" altLang="ko-KR" dirty="0" smtClean="0"/>
              <a:t>Fig. S1 (C)</a:t>
            </a:r>
            <a:endParaRPr lang="ko-KR" altLang="en-US" dirty="0"/>
          </a:p>
        </p:txBody>
      </p:sp>
      <p:graphicFrame>
        <p:nvGraphicFramePr>
          <p:cNvPr id="11" name="차트 10">
            <a:extLst>
              <a:ext uri="{FF2B5EF4-FFF2-40B4-BE49-F238E27FC236}">
                <a16:creationId xmlns:a16="http://schemas.microsoft.com/office/drawing/2014/main" id="{F9BF5639-AE13-4A51-940C-83D56E2B3893}"/>
              </a:ext>
            </a:extLst>
          </p:cNvPr>
          <p:cNvGraphicFramePr>
            <a:graphicFrameLocks/>
          </p:cNvGraphicFramePr>
          <p:nvPr>
            <p:extLst>
              <p:ext uri="{D42A27DB-BD31-4B8C-83A1-F6EECF244321}">
                <p14:modId xmlns:p14="http://schemas.microsoft.com/office/powerpoint/2010/main" val="113161439"/>
              </p:ext>
            </p:extLst>
          </p:nvPr>
        </p:nvGraphicFramePr>
        <p:xfrm>
          <a:off x="-57184" y="764704"/>
          <a:ext cx="9258367" cy="5483489"/>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
          <p:cNvSpPr txBox="1"/>
          <p:nvPr/>
        </p:nvSpPr>
        <p:spPr>
          <a:xfrm>
            <a:off x="6503322" y="350100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13" name="TextBox 1"/>
          <p:cNvSpPr txBox="1"/>
          <p:nvPr/>
        </p:nvSpPr>
        <p:spPr>
          <a:xfrm>
            <a:off x="6675872" y="2506848"/>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14" name="TextBox 1"/>
          <p:cNvSpPr txBox="1"/>
          <p:nvPr/>
        </p:nvSpPr>
        <p:spPr>
          <a:xfrm>
            <a:off x="6359306" y="3311505"/>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
        <p:nvSpPr>
          <p:cNvPr id="15" name="TextBox 1"/>
          <p:cNvSpPr txBox="1"/>
          <p:nvPr/>
        </p:nvSpPr>
        <p:spPr>
          <a:xfrm>
            <a:off x="4454854" y="3339972"/>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b</a:t>
            </a:r>
            <a:endParaRPr lang="ko-KR" altLang="en-US" sz="1100" dirty="0">
              <a:cs typeface="Times New Roman" panose="02020603050405020304" pitchFamily="18" charset="0"/>
            </a:endParaRPr>
          </a:p>
        </p:txBody>
      </p:sp>
      <p:sp>
        <p:nvSpPr>
          <p:cNvPr id="16" name="TextBox 1"/>
          <p:cNvSpPr txBox="1"/>
          <p:nvPr/>
        </p:nvSpPr>
        <p:spPr>
          <a:xfrm>
            <a:off x="4601028" y="220486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dirty="0">
                <a:cs typeface="Times New Roman" panose="02020603050405020304" pitchFamily="18" charset="0"/>
              </a:rPr>
              <a:t>c</a:t>
            </a:r>
            <a:endParaRPr lang="ko-KR" altLang="en-US" sz="1100" dirty="0">
              <a:cs typeface="Times New Roman" panose="02020603050405020304" pitchFamily="18" charset="0"/>
            </a:endParaRPr>
          </a:p>
        </p:txBody>
      </p:sp>
      <p:sp>
        <p:nvSpPr>
          <p:cNvPr id="17" name="TextBox 1"/>
          <p:cNvSpPr txBox="1"/>
          <p:nvPr/>
        </p:nvSpPr>
        <p:spPr>
          <a:xfrm>
            <a:off x="4295354" y="3717594"/>
            <a:ext cx="288032"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ko-KR" sz="1100" dirty="0" smtClean="0">
                <a:cs typeface="Times New Roman" panose="02020603050405020304" pitchFamily="18" charset="0"/>
              </a:rPr>
              <a:t>a</a:t>
            </a:r>
            <a:endParaRPr lang="ko-KR" altLang="en-US" sz="1100" dirty="0">
              <a:cs typeface="Times New Roman" panose="02020603050405020304" pitchFamily="18" charset="0"/>
            </a:endParaRPr>
          </a:p>
        </p:txBody>
      </p:sp>
    </p:spTree>
    <p:extLst>
      <p:ext uri="{BB962C8B-B14F-4D97-AF65-F5344CB8AC3E}">
        <p14:creationId xmlns:p14="http://schemas.microsoft.com/office/powerpoint/2010/main" val="3781047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92817"/>
            <a:ext cx="1656184" cy="369332"/>
          </a:xfrm>
          <a:prstGeom prst="rect">
            <a:avLst/>
          </a:prstGeom>
          <a:noFill/>
        </p:spPr>
        <p:txBody>
          <a:bodyPr wrap="square" rtlCol="0">
            <a:spAutoFit/>
          </a:bodyPr>
          <a:lstStyle/>
          <a:p>
            <a:r>
              <a:rPr lang="en-US" altLang="ko-KR" dirty="0" smtClean="0"/>
              <a:t>Fig. S1 (D)</a:t>
            </a:r>
            <a:endParaRPr lang="ko-KR" altLang="en-US" dirty="0"/>
          </a:p>
        </p:txBody>
      </p:sp>
      <p:graphicFrame>
        <p:nvGraphicFramePr>
          <p:cNvPr id="4" name="차트 3">
            <a:extLst>
              <a:ext uri="{FF2B5EF4-FFF2-40B4-BE49-F238E27FC236}">
                <a16:creationId xmlns:a16="http://schemas.microsoft.com/office/drawing/2014/main" id="{F32E8C0F-BC82-4380-B371-61EDB6817CE8}"/>
              </a:ext>
            </a:extLst>
          </p:cNvPr>
          <p:cNvGraphicFramePr>
            <a:graphicFrameLocks/>
          </p:cNvGraphicFramePr>
          <p:nvPr>
            <p:extLst>
              <p:ext uri="{D42A27DB-BD31-4B8C-83A1-F6EECF244321}">
                <p14:modId xmlns:p14="http://schemas.microsoft.com/office/powerpoint/2010/main" val="2228545470"/>
              </p:ext>
            </p:extLst>
          </p:nvPr>
        </p:nvGraphicFramePr>
        <p:xfrm>
          <a:off x="-90264" y="692696"/>
          <a:ext cx="9324528" cy="55446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9236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normAutofit fontScale="92500" lnSpcReduction="10000"/>
          </a:bodyPr>
          <a:lstStyle/>
          <a:p>
            <a:pPr marL="0" indent="0">
              <a:buNone/>
            </a:pPr>
            <a:r>
              <a:rPr lang="en-US" altLang="ko-KR" dirty="0"/>
              <a:t>Additional file </a:t>
            </a:r>
            <a:endParaRPr lang="ko-KR" altLang="ko-KR" dirty="0"/>
          </a:p>
          <a:p>
            <a:pPr marL="0" indent="0">
              <a:buNone/>
            </a:pPr>
            <a:r>
              <a:rPr lang="en-US" altLang="ko-KR" b="1" dirty="0"/>
              <a:t>Fig. S1</a:t>
            </a:r>
            <a:r>
              <a:rPr lang="en-US" altLang="ko-KR" dirty="0"/>
              <a:t> Percentage resistance for antimicrobials against Coagulase-positive Staphylococci (A), Coagulase-negative Staphylococci (B), </a:t>
            </a:r>
            <a:r>
              <a:rPr lang="en-US" altLang="ko-KR" i="1" dirty="0" err="1"/>
              <a:t>Enterobacteriaceae</a:t>
            </a:r>
            <a:r>
              <a:rPr lang="en-US" altLang="ko-KR" dirty="0"/>
              <a:t> (C), and </a:t>
            </a:r>
            <a:r>
              <a:rPr lang="en-US" altLang="ko-KR" i="1" dirty="0"/>
              <a:t>Enterococcus</a:t>
            </a:r>
            <a:r>
              <a:rPr lang="en-US" altLang="ko-KR" dirty="0"/>
              <a:t> spp. (D) isolates from stray cats, hospital-admitted cats, and veterinary staff. The data sets labeled with different superscript letters (a, b, and c) are statistically different from each other (</a:t>
            </a:r>
            <a:r>
              <a:rPr lang="en-US" altLang="ko-KR" i="1" dirty="0"/>
              <a:t>P</a:t>
            </a:r>
            <a:r>
              <a:rPr lang="en-US" altLang="ko-KR" dirty="0"/>
              <a:t> &lt; 0.05).</a:t>
            </a:r>
            <a:endParaRPr lang="ko-KR" altLang="ko-KR" dirty="0"/>
          </a:p>
          <a:p>
            <a:endParaRPr lang="ko-KR" altLang="en-US" dirty="0"/>
          </a:p>
        </p:txBody>
      </p:sp>
    </p:spTree>
    <p:extLst>
      <p:ext uri="{BB962C8B-B14F-4D97-AF65-F5344CB8AC3E}">
        <p14:creationId xmlns:p14="http://schemas.microsoft.com/office/powerpoint/2010/main" val="410028261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4233</TotalTime>
  <Words>294</Words>
  <Application>Microsoft Office PowerPoint</Application>
  <PresentationFormat>화면 슬라이드 쇼(4:3)</PresentationFormat>
  <Paragraphs>61</Paragraphs>
  <Slides>7</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7</vt:i4>
      </vt:variant>
    </vt:vector>
  </HeadingPairs>
  <TitlesOfParts>
    <vt:vector size="11" baseType="lpstr">
      <vt:lpstr>맑은 고딕</vt:lpstr>
      <vt:lpstr>Arial</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MYPC</dc:creator>
  <cp:lastModifiedBy>User</cp:lastModifiedBy>
  <cp:revision>59</cp:revision>
  <cp:lastPrinted>2020-02-11T02:23:10Z</cp:lastPrinted>
  <dcterms:created xsi:type="dcterms:W3CDTF">2016-05-09T12:35:25Z</dcterms:created>
  <dcterms:modified xsi:type="dcterms:W3CDTF">2020-02-17T05:24:52Z</dcterms:modified>
</cp:coreProperties>
</file>